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5" r:id="rId1"/>
  </p:sldMasterIdLst>
  <p:notesMasterIdLst>
    <p:notesMasterId r:id="rId72"/>
  </p:notesMasterIdLst>
  <p:handoutMasterIdLst>
    <p:handoutMasterId r:id="rId73"/>
  </p:handoutMasterIdLst>
  <p:sldIdLst>
    <p:sldId id="256" r:id="rId2"/>
    <p:sldId id="760" r:id="rId3"/>
    <p:sldId id="761" r:id="rId4"/>
    <p:sldId id="762" r:id="rId5"/>
    <p:sldId id="763" r:id="rId6"/>
    <p:sldId id="764" r:id="rId7"/>
    <p:sldId id="765" r:id="rId8"/>
    <p:sldId id="766" r:id="rId9"/>
    <p:sldId id="767" r:id="rId10"/>
    <p:sldId id="768" r:id="rId11"/>
    <p:sldId id="769" r:id="rId12"/>
    <p:sldId id="770" r:id="rId13"/>
    <p:sldId id="771" r:id="rId14"/>
    <p:sldId id="774" r:id="rId15"/>
    <p:sldId id="772" r:id="rId16"/>
    <p:sldId id="773" r:id="rId17"/>
    <p:sldId id="775" r:id="rId18"/>
    <p:sldId id="776" r:id="rId19"/>
    <p:sldId id="777" r:id="rId20"/>
    <p:sldId id="778" r:id="rId21"/>
    <p:sldId id="779" r:id="rId22"/>
    <p:sldId id="780" r:id="rId23"/>
    <p:sldId id="781" r:id="rId24"/>
    <p:sldId id="782" r:id="rId25"/>
    <p:sldId id="784" r:id="rId26"/>
    <p:sldId id="783" r:id="rId27"/>
    <p:sldId id="785" r:id="rId28"/>
    <p:sldId id="786" r:id="rId29"/>
    <p:sldId id="787" r:id="rId30"/>
    <p:sldId id="788" r:id="rId31"/>
    <p:sldId id="789" r:id="rId32"/>
    <p:sldId id="790" r:id="rId33"/>
    <p:sldId id="791" r:id="rId34"/>
    <p:sldId id="792" r:id="rId35"/>
    <p:sldId id="793" r:id="rId36"/>
    <p:sldId id="794" r:id="rId37"/>
    <p:sldId id="795" r:id="rId38"/>
    <p:sldId id="796" r:id="rId39"/>
    <p:sldId id="797" r:id="rId40"/>
    <p:sldId id="798" r:id="rId41"/>
    <p:sldId id="799" r:id="rId42"/>
    <p:sldId id="800" r:id="rId43"/>
    <p:sldId id="801" r:id="rId44"/>
    <p:sldId id="802" r:id="rId45"/>
    <p:sldId id="804" r:id="rId46"/>
    <p:sldId id="803" r:id="rId47"/>
    <p:sldId id="805" r:id="rId48"/>
    <p:sldId id="806" r:id="rId49"/>
    <p:sldId id="807" r:id="rId50"/>
    <p:sldId id="808" r:id="rId51"/>
    <p:sldId id="809" r:id="rId52"/>
    <p:sldId id="810" r:id="rId53"/>
    <p:sldId id="811" r:id="rId54"/>
    <p:sldId id="812" r:id="rId55"/>
    <p:sldId id="813" r:id="rId56"/>
    <p:sldId id="814" r:id="rId57"/>
    <p:sldId id="815" r:id="rId58"/>
    <p:sldId id="816" r:id="rId59"/>
    <p:sldId id="817" r:id="rId60"/>
    <p:sldId id="818" r:id="rId61"/>
    <p:sldId id="819" r:id="rId62"/>
    <p:sldId id="820" r:id="rId63"/>
    <p:sldId id="821" r:id="rId64"/>
    <p:sldId id="822" r:id="rId65"/>
    <p:sldId id="823" r:id="rId66"/>
    <p:sldId id="824" r:id="rId67"/>
    <p:sldId id="825" r:id="rId68"/>
    <p:sldId id="826" r:id="rId69"/>
    <p:sldId id="827" r:id="rId70"/>
    <p:sldId id="828" r:id="rId71"/>
  </p:sldIdLst>
  <p:sldSz cx="9144000" cy="6858000" type="screen4x3"/>
  <p:notesSz cx="6858000" cy="9144000"/>
  <p:defaultTextStyle>
    <a:defPPr>
      <a:defRPr lang="zh-CN"/>
    </a:defPPr>
    <a:lvl1pPr algn="l" rtl="0" fontAlgn="base">
      <a:spcBef>
        <a:spcPct val="0"/>
      </a:spcBef>
      <a:spcAft>
        <a:spcPct val="0"/>
      </a:spcAft>
      <a:buFont typeface="Arial" pitchFamily="34" charset="0"/>
      <a:defRPr sz="2400" kern="1200">
        <a:solidFill>
          <a:schemeClr val="tx1"/>
        </a:solidFill>
        <a:latin typeface="Times New Roman" pitchFamily="18" charset="0"/>
        <a:ea typeface="宋体" pitchFamily="2" charset="-122"/>
        <a:cs typeface="+mn-cs"/>
      </a:defRPr>
    </a:lvl1pPr>
    <a:lvl2pPr marL="457200" algn="l" rtl="0" fontAlgn="base">
      <a:spcBef>
        <a:spcPct val="0"/>
      </a:spcBef>
      <a:spcAft>
        <a:spcPct val="0"/>
      </a:spcAft>
      <a:buFont typeface="Arial" pitchFamily="34" charset="0"/>
      <a:defRPr sz="2400" kern="1200">
        <a:solidFill>
          <a:schemeClr val="tx1"/>
        </a:solidFill>
        <a:latin typeface="Times New Roman" pitchFamily="18" charset="0"/>
        <a:ea typeface="宋体" pitchFamily="2" charset="-122"/>
        <a:cs typeface="+mn-cs"/>
      </a:defRPr>
    </a:lvl2pPr>
    <a:lvl3pPr marL="914400" algn="l" rtl="0" fontAlgn="base">
      <a:spcBef>
        <a:spcPct val="0"/>
      </a:spcBef>
      <a:spcAft>
        <a:spcPct val="0"/>
      </a:spcAft>
      <a:buFont typeface="Arial" pitchFamily="34" charset="0"/>
      <a:defRPr sz="2400" kern="1200">
        <a:solidFill>
          <a:schemeClr val="tx1"/>
        </a:solidFill>
        <a:latin typeface="Times New Roman" pitchFamily="18" charset="0"/>
        <a:ea typeface="宋体" pitchFamily="2" charset="-122"/>
        <a:cs typeface="+mn-cs"/>
      </a:defRPr>
    </a:lvl3pPr>
    <a:lvl4pPr marL="1371600" algn="l" rtl="0" fontAlgn="base">
      <a:spcBef>
        <a:spcPct val="0"/>
      </a:spcBef>
      <a:spcAft>
        <a:spcPct val="0"/>
      </a:spcAft>
      <a:buFont typeface="Arial" pitchFamily="34" charset="0"/>
      <a:defRPr sz="2400" kern="1200">
        <a:solidFill>
          <a:schemeClr val="tx1"/>
        </a:solidFill>
        <a:latin typeface="Times New Roman" pitchFamily="18" charset="0"/>
        <a:ea typeface="宋体" pitchFamily="2" charset="-122"/>
        <a:cs typeface="+mn-cs"/>
      </a:defRPr>
    </a:lvl4pPr>
    <a:lvl5pPr marL="1828800" algn="l" rtl="0" fontAlgn="base">
      <a:spcBef>
        <a:spcPct val="0"/>
      </a:spcBef>
      <a:spcAft>
        <a:spcPct val="0"/>
      </a:spcAft>
      <a:buFont typeface="Arial" pitchFamily="34" charset="0"/>
      <a:defRPr sz="2400" kern="1200">
        <a:solidFill>
          <a:schemeClr val="tx1"/>
        </a:solidFill>
        <a:latin typeface="Times New Roman" pitchFamily="18" charset="0"/>
        <a:ea typeface="宋体" pitchFamily="2" charset="-122"/>
        <a:cs typeface="+mn-cs"/>
      </a:defRPr>
    </a:lvl5pPr>
    <a:lvl6pPr marL="2286000" algn="l" defTabSz="914400" rtl="0" eaLnBrk="1" latinLnBrk="0" hangingPunct="1">
      <a:defRPr sz="2400" kern="1200">
        <a:solidFill>
          <a:schemeClr val="tx1"/>
        </a:solidFill>
        <a:latin typeface="Times New Roman" pitchFamily="18" charset="0"/>
        <a:ea typeface="宋体" pitchFamily="2" charset="-122"/>
        <a:cs typeface="+mn-cs"/>
      </a:defRPr>
    </a:lvl6pPr>
    <a:lvl7pPr marL="2743200" algn="l" defTabSz="914400" rtl="0" eaLnBrk="1" latinLnBrk="0" hangingPunct="1">
      <a:defRPr sz="2400" kern="1200">
        <a:solidFill>
          <a:schemeClr val="tx1"/>
        </a:solidFill>
        <a:latin typeface="Times New Roman" pitchFamily="18" charset="0"/>
        <a:ea typeface="宋体" pitchFamily="2" charset="-122"/>
        <a:cs typeface="+mn-cs"/>
      </a:defRPr>
    </a:lvl7pPr>
    <a:lvl8pPr marL="3200400" algn="l" defTabSz="914400" rtl="0" eaLnBrk="1" latinLnBrk="0" hangingPunct="1">
      <a:defRPr sz="2400" kern="1200">
        <a:solidFill>
          <a:schemeClr val="tx1"/>
        </a:solidFill>
        <a:latin typeface="Times New Roman" pitchFamily="18" charset="0"/>
        <a:ea typeface="宋体" pitchFamily="2" charset="-122"/>
        <a:cs typeface="+mn-cs"/>
      </a:defRPr>
    </a:lvl8pPr>
    <a:lvl9pPr marL="3657600" algn="l" defTabSz="914400" rtl="0" eaLnBrk="1" latinLnBrk="0" hangingPunct="1">
      <a:defRPr sz="2400" kern="1200">
        <a:solidFill>
          <a:schemeClr val="tx1"/>
        </a:solidFill>
        <a:latin typeface="Times New Roman" pitchFamily="18"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99"/>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74" autoAdjust="0"/>
    <p:restoredTop sz="86550" autoAdjust="0"/>
  </p:normalViewPr>
  <p:slideViewPr>
    <p:cSldViewPr>
      <p:cViewPr varScale="1">
        <p:scale>
          <a:sx n="71" d="100"/>
          <a:sy n="71" d="100"/>
        </p:scale>
        <p:origin x="-147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4818" name="页眉占位符 34817"/>
          <p:cNvSpPr>
            <a:spLocks noGrp="1"/>
          </p:cNvSpPr>
          <p:nvPr>
            <p:ph type="hdr" sz="quarter"/>
          </p:nvPr>
        </p:nvSpPr>
        <p:spPr>
          <a:xfrm>
            <a:off x="0" y="0"/>
            <a:ext cx="2971800" cy="457200"/>
          </a:xfrm>
          <a:prstGeom prst="rect">
            <a:avLst/>
          </a:prstGeom>
          <a:noFill/>
          <a:ln w="9525">
            <a:noFill/>
          </a:ln>
        </p:spPr>
        <p:txBody>
          <a:bodyPr/>
          <a:lstStyle>
            <a:lvl1pPr>
              <a:defRPr sz="1200" noProof="1"/>
            </a:lvl1pPr>
          </a:lstStyle>
          <a:p>
            <a:pPr>
              <a:defRPr/>
            </a:pPr>
            <a:endParaRPr lang="zh-CN"/>
          </a:p>
        </p:txBody>
      </p:sp>
      <p:sp>
        <p:nvSpPr>
          <p:cNvPr id="34819" name="日期占位符 34818"/>
          <p:cNvSpPr>
            <a:spLocks noGrp="1"/>
          </p:cNvSpPr>
          <p:nvPr>
            <p:ph type="dt" sz="quarter" idx="1"/>
          </p:nvPr>
        </p:nvSpPr>
        <p:spPr>
          <a:xfrm>
            <a:off x="3886200" y="0"/>
            <a:ext cx="2971800" cy="457200"/>
          </a:xfrm>
          <a:prstGeom prst="rect">
            <a:avLst/>
          </a:prstGeom>
          <a:noFill/>
          <a:ln w="9525">
            <a:noFill/>
          </a:ln>
        </p:spPr>
        <p:txBody>
          <a:bodyPr/>
          <a:lstStyle>
            <a:lvl1pPr algn="r">
              <a:defRPr sz="1200" noProof="1"/>
            </a:lvl1pPr>
          </a:lstStyle>
          <a:p>
            <a:pPr>
              <a:defRPr/>
            </a:pPr>
            <a:endParaRPr lang="zh-CN" altLang="en-US"/>
          </a:p>
        </p:txBody>
      </p:sp>
      <p:sp>
        <p:nvSpPr>
          <p:cNvPr id="34820" name="页脚占位符 34819"/>
          <p:cNvSpPr>
            <a:spLocks noGrp="1"/>
          </p:cNvSpPr>
          <p:nvPr>
            <p:ph type="ftr" sz="quarter" idx="2"/>
          </p:nvPr>
        </p:nvSpPr>
        <p:spPr>
          <a:xfrm>
            <a:off x="0" y="8686800"/>
            <a:ext cx="2971800" cy="457200"/>
          </a:xfrm>
          <a:prstGeom prst="rect">
            <a:avLst/>
          </a:prstGeom>
          <a:noFill/>
          <a:ln w="9525">
            <a:noFill/>
          </a:ln>
        </p:spPr>
        <p:txBody>
          <a:bodyPr anchor="b"/>
          <a:lstStyle>
            <a:lvl1pPr>
              <a:defRPr sz="1200" noProof="1"/>
            </a:lvl1pPr>
          </a:lstStyle>
          <a:p>
            <a:pPr>
              <a:defRPr/>
            </a:pPr>
            <a:endParaRPr lang="zh-CN"/>
          </a:p>
        </p:txBody>
      </p:sp>
      <p:sp>
        <p:nvSpPr>
          <p:cNvPr id="34821" name="灯片编号占位符 34820"/>
          <p:cNvSpPr>
            <a:spLocks noGrp="1"/>
          </p:cNvSpPr>
          <p:nvPr>
            <p:ph type="sldNum" sz="quarter" idx="3"/>
          </p:nvPr>
        </p:nvSpPr>
        <p:spPr>
          <a:xfrm>
            <a:off x="3886200" y="8686800"/>
            <a:ext cx="2971800" cy="457200"/>
          </a:xfrm>
          <a:prstGeom prst="rect">
            <a:avLst/>
          </a:prstGeom>
          <a:noFill/>
          <a:ln w="9525">
            <a:noFill/>
          </a:ln>
        </p:spPr>
        <p:txBody>
          <a:bodyPr vert="horz" wrap="square" lIns="91440" tIns="45720" rIns="91440" bIns="45720" numCol="1" anchor="b" anchorCtr="0" compatLnSpc="1">
            <a:prstTxWarp prst="textNoShape">
              <a:avLst/>
            </a:prstTxWarp>
          </a:bodyPr>
          <a:lstStyle>
            <a:lvl1pPr algn="r">
              <a:defRPr sz="1200"/>
            </a:lvl1pPr>
          </a:lstStyle>
          <a:p>
            <a:pPr>
              <a:defRPr/>
            </a:pPr>
            <a:fld id="{679B35BA-CBF1-4076-8A42-3A71976EB362}" type="slidenum">
              <a:rPr lang="zh-CN" altLang="en-US"/>
              <a:pPr>
                <a:defRPr/>
              </a:pPr>
              <a:t>‹#›</a:t>
            </a:fld>
            <a:endParaRPr lang="zh-CN" altLang="en-US"/>
          </a:p>
        </p:txBody>
      </p:sp>
    </p:spTree>
    <p:extLst>
      <p:ext uri="{BB962C8B-B14F-4D97-AF65-F5344CB8AC3E}">
        <p14:creationId xmlns:p14="http://schemas.microsoft.com/office/powerpoint/2010/main" val="1338249262"/>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png>
</file>

<file path=ppt/media/image53.png>
</file>

<file path=ppt/media/image6.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482" name="页眉占位符 20481"/>
          <p:cNvSpPr>
            <a:spLocks noGrp="1"/>
          </p:cNvSpPr>
          <p:nvPr>
            <p:ph type="hdr" sz="quarter"/>
          </p:nvPr>
        </p:nvSpPr>
        <p:spPr>
          <a:xfrm>
            <a:off x="0" y="0"/>
            <a:ext cx="2971800" cy="457200"/>
          </a:xfrm>
          <a:prstGeom prst="rect">
            <a:avLst/>
          </a:prstGeom>
          <a:noFill/>
          <a:ln w="9525">
            <a:noFill/>
          </a:ln>
        </p:spPr>
        <p:txBody>
          <a:bodyPr/>
          <a:lstStyle>
            <a:lvl1pPr>
              <a:defRPr sz="1200" noProof="1"/>
            </a:lvl1pPr>
          </a:lstStyle>
          <a:p>
            <a:pPr>
              <a:defRPr/>
            </a:pPr>
            <a:endParaRPr lang="zh-CN"/>
          </a:p>
        </p:txBody>
      </p:sp>
      <p:sp>
        <p:nvSpPr>
          <p:cNvPr id="20483" name="日期占位符 20482"/>
          <p:cNvSpPr>
            <a:spLocks noGrp="1"/>
          </p:cNvSpPr>
          <p:nvPr>
            <p:ph type="dt" idx="1"/>
          </p:nvPr>
        </p:nvSpPr>
        <p:spPr>
          <a:xfrm>
            <a:off x="3886200" y="0"/>
            <a:ext cx="2971800" cy="457200"/>
          </a:xfrm>
          <a:prstGeom prst="rect">
            <a:avLst/>
          </a:prstGeom>
          <a:noFill/>
          <a:ln w="9525">
            <a:noFill/>
          </a:ln>
        </p:spPr>
        <p:txBody>
          <a:bodyPr/>
          <a:lstStyle>
            <a:lvl1pPr algn="r">
              <a:defRPr sz="1200" noProof="1"/>
            </a:lvl1pPr>
          </a:lstStyle>
          <a:p>
            <a:pPr>
              <a:defRPr/>
            </a:pPr>
            <a:endParaRPr lang="zh-CN" altLang="en-US"/>
          </a:p>
        </p:txBody>
      </p:sp>
      <p:sp>
        <p:nvSpPr>
          <p:cNvPr id="73732" name="幻灯片图像占位符 20483"/>
          <p:cNvSpPr>
            <a:spLocks noChangeArrowheads="1" noTextEdit="1"/>
          </p:cNvSpPr>
          <p:nvPr>
            <p:ph type="sldImg" idx="4294967295"/>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5" name="文本占位符 20484"/>
          <p:cNvSpPr>
            <a:spLocks noGrp="1" noChangeArrowheads="1"/>
          </p:cNvSpPr>
          <p:nvPr>
            <p:ph type="body" sz="quarter" idx="4294967295"/>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20486" name="页脚占位符 20485"/>
          <p:cNvSpPr>
            <a:spLocks noGrp="1"/>
          </p:cNvSpPr>
          <p:nvPr>
            <p:ph type="ftr" sz="quarter" idx="4"/>
          </p:nvPr>
        </p:nvSpPr>
        <p:spPr>
          <a:xfrm>
            <a:off x="0" y="8686800"/>
            <a:ext cx="2971800" cy="457200"/>
          </a:xfrm>
          <a:prstGeom prst="rect">
            <a:avLst/>
          </a:prstGeom>
          <a:noFill/>
          <a:ln w="9525">
            <a:noFill/>
          </a:ln>
        </p:spPr>
        <p:txBody>
          <a:bodyPr anchor="b"/>
          <a:lstStyle>
            <a:lvl1pPr>
              <a:defRPr sz="1200" noProof="1"/>
            </a:lvl1pPr>
          </a:lstStyle>
          <a:p>
            <a:pPr>
              <a:defRPr/>
            </a:pPr>
            <a:endParaRPr lang="zh-CN"/>
          </a:p>
        </p:txBody>
      </p:sp>
      <p:sp>
        <p:nvSpPr>
          <p:cNvPr id="20487" name="灯片编号占位符 20486"/>
          <p:cNvSpPr>
            <a:spLocks noGrp="1"/>
          </p:cNvSpPr>
          <p:nvPr>
            <p:ph type="sldNum" sz="quarter" idx="5"/>
          </p:nvPr>
        </p:nvSpPr>
        <p:spPr>
          <a:xfrm>
            <a:off x="3886200" y="8686800"/>
            <a:ext cx="2971800" cy="457200"/>
          </a:xfrm>
          <a:prstGeom prst="rect">
            <a:avLst/>
          </a:prstGeom>
          <a:noFill/>
          <a:ln w="9525">
            <a:noFill/>
          </a:ln>
        </p:spPr>
        <p:txBody>
          <a:bodyPr vert="horz" wrap="square" lIns="91440" tIns="45720" rIns="91440" bIns="45720" numCol="1" anchor="b" anchorCtr="0" compatLnSpc="1">
            <a:prstTxWarp prst="textNoShape">
              <a:avLst/>
            </a:prstTxWarp>
          </a:bodyPr>
          <a:lstStyle>
            <a:lvl1pPr algn="r">
              <a:defRPr sz="1200"/>
            </a:lvl1pPr>
          </a:lstStyle>
          <a:p>
            <a:pPr>
              <a:defRPr/>
            </a:pPr>
            <a:fld id="{CA7F79FB-FC43-4963-8E0B-4C7053D128CC}" type="slidenum">
              <a:rPr lang="zh-CN" altLang="en-US"/>
              <a:pPr>
                <a:defRPr/>
              </a:pPr>
              <a:t>‹#›</a:t>
            </a:fld>
            <a:endParaRPr lang="zh-CN" altLang="en-US"/>
          </a:p>
        </p:txBody>
      </p:sp>
    </p:spTree>
    <p:extLst>
      <p:ext uri="{BB962C8B-B14F-4D97-AF65-F5344CB8AC3E}">
        <p14:creationId xmlns:p14="http://schemas.microsoft.com/office/powerpoint/2010/main" val="8271104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defRPr>
    </a:lvl1pPr>
    <a:lvl2pPr marL="457200" lvl="1"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defRPr>
    </a:lvl2pPr>
    <a:lvl3pPr marL="914400" lvl="2"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defRPr>
    </a:lvl3pPr>
    <a:lvl4pPr marL="1371600" lvl="3"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defRPr>
    </a:lvl4pPr>
    <a:lvl5pPr marL="1828800" lvl="4" algn="l" rtl="0" eaLnBrk="0" fontAlgn="base" hangingPunct="0">
      <a:spcBef>
        <a:spcPct val="30000"/>
      </a:spcBef>
      <a:spcAft>
        <a:spcPct val="0"/>
      </a:spcAft>
      <a:defRPr sz="1200" kern="1200">
        <a:solidFill>
          <a:schemeClr val="tx1"/>
        </a:solidFill>
        <a:latin typeface="Times New Roman" panose="02020603050405020304" pitchFamily="18" charset="0"/>
        <a:ea typeface="宋体" panose="02010600030101010101" pitchFamily="2" charset="-122"/>
      </a:defRPr>
    </a:lvl5pPr>
    <a:lvl6pPr marL="2286000" lvl="5"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Times New Roman" panose="02020603050405020304" pitchFamily="18" charset="0"/>
        <a:ea typeface="宋体" panose="02010600030101010101" pitchFamily="2" charset="-122"/>
      </a:defRPr>
    </a:lvl6pPr>
    <a:lvl7pPr marL="2743200" lvl="6"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Times New Roman" panose="02020603050405020304" pitchFamily="18" charset="0"/>
        <a:ea typeface="宋体" panose="02010600030101010101" pitchFamily="2" charset="-122"/>
      </a:defRPr>
    </a:lvl7pPr>
    <a:lvl8pPr marL="3200400" lvl="7"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Times New Roman" panose="02020603050405020304" pitchFamily="18" charset="0"/>
        <a:ea typeface="宋体" panose="02010600030101010101" pitchFamily="2" charset="-122"/>
      </a:defRPr>
    </a:lvl8pPr>
    <a:lvl9pPr marL="3657600" lvl="8"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Times New Roman" panose="02020603050405020304" pitchFamily="18" charset="0"/>
        <a:ea typeface="宋体" panose="02010600030101010101" pitchFamily="2" charset="-122"/>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smtClean="0"/>
              <a:t>单击此处编辑母版副标题样式</a:t>
            </a:r>
            <a:endParaRPr lang="zh-CN" altLang="en-US" noProof="1"/>
          </a:p>
        </p:txBody>
      </p:sp>
      <p:sp>
        <p:nvSpPr>
          <p:cNvPr id="4" name="页脚占位符 51204"/>
          <p:cNvSpPr>
            <a:spLocks noGrp="1"/>
          </p:cNvSpPr>
          <p:nvPr>
            <p:ph type="ftr" sz="quarter" idx="10"/>
          </p:nvPr>
        </p:nvSpPr>
        <p:spPr>
          <a:ln/>
        </p:spPr>
        <p:txBody>
          <a:bodyPr/>
          <a:lstStyle>
            <a:lvl1pPr>
              <a:defRPr/>
            </a:lvl1pPr>
          </a:lstStyle>
          <a:p>
            <a:pPr>
              <a:defRPr/>
            </a:pPr>
            <a:fld id="{E0025F0A-1F94-4E04-B5C4-66BABC281F66}" type="slidenum">
              <a:rPr lang="en-US" altLang="ko-KR"/>
              <a:pPr>
                <a:defRPr/>
              </a:pPr>
              <a:t>‹#›</a:t>
            </a:fld>
            <a:endParaRPr lang="en-US" altLang="ko-KR"/>
          </a:p>
        </p:txBody>
      </p:sp>
    </p:spTree>
    <p:extLst>
      <p:ext uri="{BB962C8B-B14F-4D97-AF65-F5344CB8AC3E}">
        <p14:creationId xmlns:p14="http://schemas.microsoft.com/office/powerpoint/2010/main" val="3691095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页脚占位符 51204"/>
          <p:cNvSpPr>
            <a:spLocks noGrp="1"/>
          </p:cNvSpPr>
          <p:nvPr>
            <p:ph type="ftr" sz="quarter" idx="10"/>
          </p:nvPr>
        </p:nvSpPr>
        <p:spPr>
          <a:ln/>
        </p:spPr>
        <p:txBody>
          <a:bodyPr/>
          <a:lstStyle>
            <a:lvl1pPr>
              <a:defRPr/>
            </a:lvl1pPr>
          </a:lstStyle>
          <a:p>
            <a:pPr>
              <a:defRPr/>
            </a:pPr>
            <a:fld id="{515F09A2-CAD6-4910-A519-C48DA60E1676}" type="slidenum">
              <a:rPr lang="en-US" altLang="ko-KR"/>
              <a:pPr>
                <a:defRPr/>
              </a:pPr>
              <a:t>‹#›</a:t>
            </a:fld>
            <a:endParaRPr lang="en-US" altLang="ko-KR"/>
          </a:p>
        </p:txBody>
      </p:sp>
    </p:spTree>
    <p:extLst>
      <p:ext uri="{BB962C8B-B14F-4D97-AF65-F5344CB8AC3E}">
        <p14:creationId xmlns:p14="http://schemas.microsoft.com/office/powerpoint/2010/main" val="4213601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15100" y="609600"/>
            <a:ext cx="1943100" cy="5486400"/>
          </a:xfr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685800" y="609600"/>
            <a:ext cx="5716657" cy="5486400"/>
          </a:xfrm>
        </p:spPr>
        <p:txBody>
          <a:bodyPr vert="eaVert"/>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页脚占位符 51204"/>
          <p:cNvSpPr>
            <a:spLocks noGrp="1"/>
          </p:cNvSpPr>
          <p:nvPr>
            <p:ph type="ftr" sz="quarter" idx="10"/>
          </p:nvPr>
        </p:nvSpPr>
        <p:spPr>
          <a:ln/>
        </p:spPr>
        <p:txBody>
          <a:bodyPr/>
          <a:lstStyle>
            <a:lvl1pPr>
              <a:defRPr/>
            </a:lvl1pPr>
          </a:lstStyle>
          <a:p>
            <a:pPr>
              <a:defRPr/>
            </a:pPr>
            <a:fld id="{BCA4F54F-9595-4138-968E-B14ABBB8869B}" type="slidenum">
              <a:rPr lang="en-US" altLang="ko-KR"/>
              <a:pPr>
                <a:defRPr/>
              </a:pPr>
              <a:t>‹#›</a:t>
            </a:fld>
            <a:endParaRPr lang="en-US" altLang="ko-KR"/>
          </a:p>
        </p:txBody>
      </p:sp>
    </p:spTree>
    <p:extLst>
      <p:ext uri="{BB962C8B-B14F-4D97-AF65-F5344CB8AC3E}">
        <p14:creationId xmlns:p14="http://schemas.microsoft.com/office/powerpoint/2010/main" val="14704377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文本占位符 2"/>
          <p:cNvSpPr>
            <a:spLocks noGrp="1"/>
          </p:cNvSpPr>
          <p:nvPr>
            <p:ph type="body" sz="half" idx="1"/>
          </p:nvPr>
        </p:nvSpPr>
        <p:spPr>
          <a:xfrm>
            <a:off x="628650" y="1825625"/>
            <a:ext cx="3886200" cy="4351338"/>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4629150" y="1825625"/>
            <a:ext cx="3886200" cy="4351338"/>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页脚占位符 51204"/>
          <p:cNvSpPr>
            <a:spLocks noGrp="1"/>
          </p:cNvSpPr>
          <p:nvPr>
            <p:ph type="ftr" sz="quarter" idx="10"/>
          </p:nvPr>
        </p:nvSpPr>
        <p:spPr>
          <a:ln/>
        </p:spPr>
        <p:txBody>
          <a:bodyPr/>
          <a:lstStyle>
            <a:lvl1pPr>
              <a:defRPr/>
            </a:lvl1pPr>
          </a:lstStyle>
          <a:p>
            <a:pPr>
              <a:defRPr/>
            </a:pPr>
            <a:fld id="{23CC0D4C-A6D1-46F7-AF2C-F854F6E25224}" type="slidenum">
              <a:rPr lang="en-US" altLang="ko-KR"/>
              <a:pPr>
                <a:defRPr/>
              </a:pPr>
              <a:t>‹#›</a:t>
            </a:fld>
            <a:endParaRPr lang="en-US" altLang="ko-KR"/>
          </a:p>
        </p:txBody>
      </p:sp>
    </p:spTree>
    <p:extLst>
      <p:ext uri="{BB962C8B-B14F-4D97-AF65-F5344CB8AC3E}">
        <p14:creationId xmlns:p14="http://schemas.microsoft.com/office/powerpoint/2010/main" val="40605939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685800" y="609600"/>
            <a:ext cx="7772400" cy="1143000"/>
          </a:xfrm>
        </p:spPr>
        <p:txBody>
          <a:bodyPr/>
          <a:lstStyle/>
          <a:p>
            <a:r>
              <a:rPr lang="zh-CN" altLang="en-US" noProof="1" smtClean="0"/>
              <a:t>单击此处编辑母版标题样式</a:t>
            </a:r>
            <a:endParaRPr lang="zh-CN" altLang="en-US" noProof="1"/>
          </a:p>
        </p:txBody>
      </p:sp>
      <p:sp>
        <p:nvSpPr>
          <p:cNvPr id="3" name="表格占位符 2"/>
          <p:cNvSpPr>
            <a:spLocks noGrp="1"/>
          </p:cNvSpPr>
          <p:nvPr>
            <p:ph type="tbl" idx="1"/>
          </p:nvPr>
        </p:nvSpPr>
        <p:spPr>
          <a:xfrm>
            <a:off x="685800" y="1981200"/>
            <a:ext cx="7772400" cy="4114800"/>
          </a:xfrm>
        </p:spPr>
        <p:txBody>
          <a:bodyPr/>
          <a:lstStyle/>
          <a:p>
            <a:pPr lvl="0"/>
            <a:endParaRPr lang="zh-CN" altLang="en-US" noProof="0"/>
          </a:p>
        </p:txBody>
      </p:sp>
      <p:sp>
        <p:nvSpPr>
          <p:cNvPr id="4" name="页脚占位符 51204"/>
          <p:cNvSpPr>
            <a:spLocks noGrp="1"/>
          </p:cNvSpPr>
          <p:nvPr>
            <p:ph type="ftr" sz="quarter" idx="10"/>
          </p:nvPr>
        </p:nvSpPr>
        <p:spPr>
          <a:ln/>
        </p:spPr>
        <p:txBody>
          <a:bodyPr/>
          <a:lstStyle>
            <a:lvl1pPr>
              <a:defRPr/>
            </a:lvl1pPr>
          </a:lstStyle>
          <a:p>
            <a:pPr>
              <a:defRPr/>
            </a:pPr>
            <a:fld id="{B92E2D7E-98B5-441A-AFFC-604C463C627D}" type="slidenum">
              <a:rPr lang="en-US" altLang="ko-KR"/>
              <a:pPr>
                <a:defRPr/>
              </a:pPr>
              <a:t>‹#›</a:t>
            </a:fld>
            <a:endParaRPr lang="en-US" altLang="ko-KR"/>
          </a:p>
        </p:txBody>
      </p:sp>
    </p:spTree>
    <p:extLst>
      <p:ext uri="{BB962C8B-B14F-4D97-AF65-F5344CB8AC3E}">
        <p14:creationId xmlns:p14="http://schemas.microsoft.com/office/powerpoint/2010/main" val="2636623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页脚占位符 51204"/>
          <p:cNvSpPr>
            <a:spLocks noGrp="1"/>
          </p:cNvSpPr>
          <p:nvPr>
            <p:ph type="ftr" sz="quarter" idx="10"/>
          </p:nvPr>
        </p:nvSpPr>
        <p:spPr>
          <a:ln/>
        </p:spPr>
        <p:txBody>
          <a:bodyPr/>
          <a:lstStyle>
            <a:lvl1pPr>
              <a:defRPr/>
            </a:lvl1pPr>
          </a:lstStyle>
          <a:p>
            <a:pPr>
              <a:defRPr/>
            </a:pPr>
            <a:fld id="{78AC3E53-8CC8-44FD-827A-02DA408098E1}" type="slidenum">
              <a:rPr lang="en-US" altLang="ko-KR"/>
              <a:pPr>
                <a:defRPr/>
              </a:pPr>
              <a:t>‹#›</a:t>
            </a:fld>
            <a:endParaRPr lang="en-US" altLang="ko-KR"/>
          </a:p>
        </p:txBody>
      </p:sp>
    </p:spTree>
    <p:extLst>
      <p:ext uri="{BB962C8B-B14F-4D97-AF65-F5344CB8AC3E}">
        <p14:creationId xmlns:p14="http://schemas.microsoft.com/office/powerpoint/2010/main" val="811208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smtClean="0"/>
              <a:t>单击此处编辑母版文本样式</a:t>
            </a:r>
          </a:p>
        </p:txBody>
      </p:sp>
      <p:sp>
        <p:nvSpPr>
          <p:cNvPr id="4" name="页脚占位符 51204"/>
          <p:cNvSpPr>
            <a:spLocks noGrp="1"/>
          </p:cNvSpPr>
          <p:nvPr>
            <p:ph type="ftr" sz="quarter" idx="10"/>
          </p:nvPr>
        </p:nvSpPr>
        <p:spPr>
          <a:ln/>
        </p:spPr>
        <p:txBody>
          <a:bodyPr/>
          <a:lstStyle>
            <a:lvl1pPr>
              <a:defRPr/>
            </a:lvl1pPr>
          </a:lstStyle>
          <a:p>
            <a:pPr>
              <a:defRPr/>
            </a:pPr>
            <a:fld id="{C12BA88F-61A0-4ED1-9FFB-C15F19656C71}" type="slidenum">
              <a:rPr lang="en-US" altLang="ko-KR"/>
              <a:pPr>
                <a:defRPr/>
              </a:pPr>
              <a:t>‹#›</a:t>
            </a:fld>
            <a:endParaRPr lang="en-US" altLang="ko-KR"/>
          </a:p>
        </p:txBody>
      </p:sp>
    </p:spTree>
    <p:extLst>
      <p:ext uri="{BB962C8B-B14F-4D97-AF65-F5344CB8AC3E}">
        <p14:creationId xmlns:p14="http://schemas.microsoft.com/office/powerpoint/2010/main" val="3570620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685800" y="1981200"/>
            <a:ext cx="3808476" cy="4114800"/>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内容占位符 3"/>
          <p:cNvSpPr>
            <a:spLocks noGrp="1"/>
          </p:cNvSpPr>
          <p:nvPr>
            <p:ph sz="half" idx="2"/>
          </p:nvPr>
        </p:nvSpPr>
        <p:spPr>
          <a:xfrm>
            <a:off x="4649724" y="1981200"/>
            <a:ext cx="3808476" cy="4114800"/>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页脚占位符 51204"/>
          <p:cNvSpPr>
            <a:spLocks noGrp="1"/>
          </p:cNvSpPr>
          <p:nvPr>
            <p:ph type="ftr" sz="quarter" idx="10"/>
          </p:nvPr>
        </p:nvSpPr>
        <p:spPr>
          <a:ln/>
        </p:spPr>
        <p:txBody>
          <a:bodyPr/>
          <a:lstStyle>
            <a:lvl1pPr>
              <a:defRPr/>
            </a:lvl1pPr>
          </a:lstStyle>
          <a:p>
            <a:pPr>
              <a:defRPr/>
            </a:pPr>
            <a:fld id="{18A19DA5-E5DE-422B-9F90-B10BE44ACE1C}" type="slidenum">
              <a:rPr lang="en-US" altLang="ko-KR"/>
              <a:pPr>
                <a:defRPr/>
              </a:pPr>
              <a:t>‹#›</a:t>
            </a:fld>
            <a:endParaRPr lang="en-US" altLang="ko-KR"/>
          </a:p>
        </p:txBody>
      </p:sp>
    </p:spTree>
    <p:extLst>
      <p:ext uri="{BB962C8B-B14F-4D97-AF65-F5344CB8AC3E}">
        <p14:creationId xmlns:p14="http://schemas.microsoft.com/office/powerpoint/2010/main" val="2383591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890081" y="1778438"/>
            <a:ext cx="3655181"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smtClean="0"/>
              <a:t>单击此处编辑母版文本样式</a:t>
            </a:r>
          </a:p>
        </p:txBody>
      </p:sp>
      <p:sp>
        <p:nvSpPr>
          <p:cNvPr id="4" name="内容占位符 3"/>
          <p:cNvSpPr>
            <a:spLocks noGrp="1"/>
          </p:cNvSpPr>
          <p:nvPr>
            <p:ph sz="half" idx="2"/>
          </p:nvPr>
        </p:nvSpPr>
        <p:spPr>
          <a:xfrm>
            <a:off x="890081" y="2665379"/>
            <a:ext cx="3655181" cy="3524284"/>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4692704" y="1778438"/>
            <a:ext cx="3673182"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smtClean="0"/>
              <a:t>单击此处编辑母版文本样式</a:t>
            </a:r>
          </a:p>
        </p:txBody>
      </p:sp>
      <p:sp>
        <p:nvSpPr>
          <p:cNvPr id="6" name="内容占位符 5"/>
          <p:cNvSpPr>
            <a:spLocks noGrp="1"/>
          </p:cNvSpPr>
          <p:nvPr>
            <p:ph sz="quarter" idx="4"/>
          </p:nvPr>
        </p:nvSpPr>
        <p:spPr>
          <a:xfrm>
            <a:off x="4692704" y="2665379"/>
            <a:ext cx="3673182" cy="3524284"/>
          </a:xfrm>
        </p:spPr>
        <p:txBody>
          <a:body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7" name="页脚占位符 51204"/>
          <p:cNvSpPr>
            <a:spLocks noGrp="1"/>
          </p:cNvSpPr>
          <p:nvPr>
            <p:ph type="ftr" sz="quarter" idx="10"/>
          </p:nvPr>
        </p:nvSpPr>
        <p:spPr>
          <a:ln/>
        </p:spPr>
        <p:txBody>
          <a:bodyPr/>
          <a:lstStyle>
            <a:lvl1pPr>
              <a:defRPr/>
            </a:lvl1pPr>
          </a:lstStyle>
          <a:p>
            <a:pPr>
              <a:defRPr/>
            </a:pPr>
            <a:fld id="{71149735-DCD3-4669-9515-4B4CE3FDB62B}" type="slidenum">
              <a:rPr lang="en-US" altLang="ko-KR"/>
              <a:pPr>
                <a:defRPr/>
              </a:pPr>
              <a:t>‹#›</a:t>
            </a:fld>
            <a:endParaRPr lang="en-US" altLang="ko-KR"/>
          </a:p>
        </p:txBody>
      </p:sp>
    </p:spTree>
    <p:extLst>
      <p:ext uri="{BB962C8B-B14F-4D97-AF65-F5344CB8AC3E}">
        <p14:creationId xmlns:p14="http://schemas.microsoft.com/office/powerpoint/2010/main" val="2306008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smtClean="0"/>
              <a:t>单击此处编辑母版标题样式</a:t>
            </a:r>
            <a:endParaRPr lang="zh-CN" altLang="en-US" noProof="1"/>
          </a:p>
        </p:txBody>
      </p:sp>
      <p:sp>
        <p:nvSpPr>
          <p:cNvPr id="3" name="页脚占位符 51204"/>
          <p:cNvSpPr>
            <a:spLocks noGrp="1"/>
          </p:cNvSpPr>
          <p:nvPr>
            <p:ph type="ftr" sz="quarter" idx="10"/>
          </p:nvPr>
        </p:nvSpPr>
        <p:spPr>
          <a:ln/>
        </p:spPr>
        <p:txBody>
          <a:bodyPr/>
          <a:lstStyle>
            <a:lvl1pPr>
              <a:defRPr/>
            </a:lvl1pPr>
          </a:lstStyle>
          <a:p>
            <a:pPr>
              <a:defRPr/>
            </a:pPr>
            <a:fld id="{63C349B0-3AF7-4628-9B99-3DE4BF7D6E4A}" type="slidenum">
              <a:rPr lang="en-US" altLang="ko-KR"/>
              <a:pPr>
                <a:defRPr/>
              </a:pPr>
              <a:t>‹#›</a:t>
            </a:fld>
            <a:endParaRPr lang="en-US" altLang="ko-KR"/>
          </a:p>
        </p:txBody>
      </p:sp>
    </p:spTree>
    <p:extLst>
      <p:ext uri="{BB962C8B-B14F-4D97-AF65-F5344CB8AC3E}">
        <p14:creationId xmlns:p14="http://schemas.microsoft.com/office/powerpoint/2010/main" val="3646448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页脚占位符 51204"/>
          <p:cNvSpPr>
            <a:spLocks noGrp="1"/>
          </p:cNvSpPr>
          <p:nvPr>
            <p:ph type="ftr" sz="quarter" idx="10"/>
          </p:nvPr>
        </p:nvSpPr>
        <p:spPr>
          <a:ln/>
        </p:spPr>
        <p:txBody>
          <a:bodyPr/>
          <a:lstStyle>
            <a:lvl1pPr>
              <a:defRPr/>
            </a:lvl1pPr>
          </a:lstStyle>
          <a:p>
            <a:pPr>
              <a:defRPr/>
            </a:pPr>
            <a:fld id="{BA56EADB-3B6A-4524-BB38-E0FD43086260}" type="slidenum">
              <a:rPr lang="en-US" altLang="ko-KR"/>
              <a:pPr>
                <a:defRPr/>
              </a:pPr>
              <a:t>‹#›</a:t>
            </a:fld>
            <a:endParaRPr lang="en-US" altLang="ko-KR"/>
          </a:p>
        </p:txBody>
      </p:sp>
    </p:spTree>
    <p:extLst>
      <p:ext uri="{BB962C8B-B14F-4D97-AF65-F5344CB8AC3E}">
        <p14:creationId xmlns:p14="http://schemas.microsoft.com/office/powerpoint/2010/main" val="2744770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smtClean="0"/>
              <a:t>单击此处编辑母版文本样式</a:t>
            </a:r>
          </a:p>
        </p:txBody>
      </p:sp>
      <p:sp>
        <p:nvSpPr>
          <p:cNvPr id="5" name="页脚占位符 51204"/>
          <p:cNvSpPr>
            <a:spLocks noGrp="1"/>
          </p:cNvSpPr>
          <p:nvPr>
            <p:ph type="ftr" sz="quarter" idx="10"/>
          </p:nvPr>
        </p:nvSpPr>
        <p:spPr>
          <a:ln/>
        </p:spPr>
        <p:txBody>
          <a:bodyPr/>
          <a:lstStyle>
            <a:lvl1pPr>
              <a:defRPr/>
            </a:lvl1pPr>
          </a:lstStyle>
          <a:p>
            <a:pPr>
              <a:defRPr/>
            </a:pPr>
            <a:fld id="{068C7E54-5420-4692-BD30-AEBB39CA2E9D}" type="slidenum">
              <a:rPr lang="en-US" altLang="ko-KR"/>
              <a:pPr>
                <a:defRPr/>
              </a:pPr>
              <a:t>‹#›</a:t>
            </a:fld>
            <a:endParaRPr lang="en-US" altLang="ko-KR"/>
          </a:p>
        </p:txBody>
      </p:sp>
    </p:spTree>
    <p:extLst>
      <p:ext uri="{BB962C8B-B14F-4D97-AF65-F5344CB8AC3E}">
        <p14:creationId xmlns:p14="http://schemas.microsoft.com/office/powerpoint/2010/main" val="456055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1"/>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noProof="1" smtClean="0"/>
              <a:t>单击此处编辑母版文本样式</a:t>
            </a:r>
          </a:p>
        </p:txBody>
      </p:sp>
      <p:sp>
        <p:nvSpPr>
          <p:cNvPr id="5" name="页脚占位符 51204"/>
          <p:cNvSpPr>
            <a:spLocks noGrp="1"/>
          </p:cNvSpPr>
          <p:nvPr>
            <p:ph type="ftr" sz="quarter" idx="10"/>
          </p:nvPr>
        </p:nvSpPr>
        <p:spPr>
          <a:ln/>
        </p:spPr>
        <p:txBody>
          <a:bodyPr/>
          <a:lstStyle>
            <a:lvl1pPr>
              <a:defRPr/>
            </a:lvl1pPr>
          </a:lstStyle>
          <a:p>
            <a:pPr>
              <a:defRPr/>
            </a:pPr>
            <a:fld id="{A7BA6B1E-9AC1-46F7-A48F-1ACE572CC82C}" type="slidenum">
              <a:rPr lang="en-US" altLang="ko-KR"/>
              <a:pPr>
                <a:defRPr/>
              </a:pPr>
              <a:t>‹#›</a:t>
            </a:fld>
            <a:endParaRPr lang="en-US" altLang="ko-KR"/>
          </a:p>
        </p:txBody>
      </p:sp>
    </p:spTree>
    <p:extLst>
      <p:ext uri="{BB962C8B-B14F-4D97-AF65-F5344CB8AC3E}">
        <p14:creationId xmlns:p14="http://schemas.microsoft.com/office/powerpoint/2010/main" val="2275530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vmlDrawing" Target="../drawings/vmlDrawing1.v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02" name="标题 51201"/>
          <p:cNvSpPr>
            <a:spLocks noGrp="1"/>
          </p:cNvSpPr>
          <p:nvPr>
            <p:ph type="title"/>
          </p:nvPr>
        </p:nvSpPr>
        <p:spPr>
          <a:xfrm>
            <a:off x="685800" y="609600"/>
            <a:ext cx="7772400" cy="1143000"/>
          </a:xfrm>
          <a:prstGeom prst="rect">
            <a:avLst/>
          </a:prstGeom>
          <a:noFill/>
          <a:ln w="9525">
            <a:noFill/>
          </a:ln>
        </p:spPr>
        <p:txBody>
          <a:bodyPr anchor="ctr"/>
          <a:lstStyle/>
          <a:p>
            <a:pPr lvl="0"/>
            <a:r>
              <a:rPr lang="ko-KR" altLang="en-US" noProof="1"/>
              <a:t>마스터 제목 유형 편집</a:t>
            </a:r>
          </a:p>
        </p:txBody>
      </p:sp>
      <p:sp>
        <p:nvSpPr>
          <p:cNvPr id="1027" name="文本占位符 51202"/>
          <p:cNvSpPr>
            <a:spLocks noGrp="1" noChangeArrowheads="1"/>
          </p:cNvSpPr>
          <p:nvPr>
            <p:ph type="body" idx="4294967295"/>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ko-KR" altLang="en-US" smtClean="0"/>
              <a:t>마스터 문자열 유형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p>
        </p:txBody>
      </p:sp>
      <p:sp>
        <p:nvSpPr>
          <p:cNvPr id="51205" name="页脚占位符 51204"/>
          <p:cNvSpPr>
            <a:spLocks noGrp="1"/>
          </p:cNvSpPr>
          <p:nvPr>
            <p:ph type="ftr" sz="quarter" idx="3"/>
          </p:nvPr>
        </p:nvSpPr>
        <p:spPr>
          <a:xfrm>
            <a:off x="2895600" y="6438900"/>
            <a:ext cx="2895600" cy="304800"/>
          </a:xfrm>
          <a:prstGeom prst="rect">
            <a:avLst/>
          </a:prstGeom>
          <a:noFill/>
          <a:ln w="9525">
            <a:noFill/>
          </a:ln>
        </p:spPr>
        <p:txBody>
          <a:bodyPr vert="horz" wrap="square" lIns="91440" tIns="45720" rIns="91440" bIns="45720" numCol="1" anchor="t" anchorCtr="0" compatLnSpc="1">
            <a:prstTxWarp prst="textNoShape">
              <a:avLst/>
            </a:prstTxWarp>
          </a:bodyPr>
          <a:lstStyle>
            <a:lvl1pPr algn="ctr">
              <a:defRPr sz="1400" b="1">
                <a:ea typeface="Gulim" pitchFamily="34" charset="-127"/>
              </a:defRPr>
            </a:lvl1pPr>
          </a:lstStyle>
          <a:p>
            <a:pPr>
              <a:defRPr/>
            </a:pPr>
            <a:fld id="{B4177DF0-AD82-45B6-B8B7-06465410A296}" type="slidenum">
              <a:rPr lang="en-US" altLang="ko-KR"/>
              <a:pPr>
                <a:defRPr/>
              </a:pPr>
              <a:t>‹#›</a:t>
            </a:fld>
            <a:endParaRPr lang="en-US" altLang="ko-KR"/>
          </a:p>
        </p:txBody>
      </p:sp>
      <p:sp>
        <p:nvSpPr>
          <p:cNvPr id="1029" name="直接连接符 51208"/>
          <p:cNvSpPr>
            <a:spLocks noChangeShapeType="1"/>
          </p:cNvSpPr>
          <p:nvPr/>
        </p:nvSpPr>
        <p:spPr bwMode="auto">
          <a:xfrm flipH="1">
            <a:off x="228600" y="609600"/>
            <a:ext cx="8686800" cy="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30" name="文本框 51209"/>
          <p:cNvSpPr txBox="1">
            <a:spLocks noChangeArrowheads="1"/>
          </p:cNvSpPr>
          <p:nvPr/>
        </p:nvSpPr>
        <p:spPr bwMode="auto">
          <a:xfrm>
            <a:off x="766763" y="192088"/>
            <a:ext cx="7261225"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pitchFamily="18" charset="0"/>
                <a:ea typeface="宋体" pitchFamily="2" charset="-122"/>
              </a:defRPr>
            </a:lvl1pPr>
            <a:lvl2pPr>
              <a:defRPr sz="2400">
                <a:solidFill>
                  <a:schemeClr val="tx1"/>
                </a:solidFill>
                <a:latin typeface="Times New Roman" pitchFamily="18" charset="0"/>
                <a:ea typeface="宋体" pitchFamily="2" charset="-122"/>
              </a:defRPr>
            </a:lvl2pPr>
            <a:lvl3pPr>
              <a:defRPr sz="2400">
                <a:solidFill>
                  <a:schemeClr val="tx1"/>
                </a:solidFill>
                <a:latin typeface="Times New Roman" pitchFamily="18" charset="0"/>
                <a:ea typeface="宋体" pitchFamily="2" charset="-122"/>
              </a:defRPr>
            </a:lvl3pPr>
            <a:lvl4pPr>
              <a:defRPr sz="2400">
                <a:solidFill>
                  <a:schemeClr val="tx1"/>
                </a:solidFill>
                <a:latin typeface="Times New Roman" pitchFamily="18" charset="0"/>
                <a:ea typeface="宋体" pitchFamily="2" charset="-122"/>
              </a:defRPr>
            </a:lvl4pPr>
            <a:lvl5pPr>
              <a:defRPr sz="2400">
                <a:solidFill>
                  <a:schemeClr val="tx1"/>
                </a:solidFill>
                <a:latin typeface="Times New Roman" pitchFamily="18" charset="0"/>
                <a:ea typeface="宋体" pitchFamily="2" charset="-122"/>
              </a:defRPr>
            </a:lvl5pPr>
            <a:lvl6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6pPr>
            <a:lvl7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7pPr>
            <a:lvl8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8pPr>
            <a:lvl9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9pPr>
          </a:lstStyle>
          <a:p>
            <a:pPr eaLnBrk="0" hangingPunct="0">
              <a:lnSpc>
                <a:spcPct val="70000"/>
              </a:lnSpc>
              <a:spcBef>
                <a:spcPct val="20000"/>
              </a:spcBef>
              <a:defRPr/>
            </a:pPr>
            <a:r>
              <a:rPr lang="en-US" altLang="ko-KR" sz="1400" b="1" i="1" smtClean="0">
                <a:latin typeface="Arial" pitchFamily="34" charset="0"/>
                <a:ea typeface="Gulim" pitchFamily="34" charset="-127"/>
              </a:rPr>
              <a:t>Tianjin University of Science &amp; Technology</a:t>
            </a:r>
            <a:r>
              <a:rPr lang="en-US" altLang="zh-CN" sz="1400" b="1" i="1" smtClean="0">
                <a:latin typeface="Arial" pitchFamily="34" charset="0"/>
                <a:ea typeface="Gulim" pitchFamily="34" charset="-127"/>
              </a:rPr>
              <a:t>                                        </a:t>
            </a:r>
            <a:r>
              <a:rPr lang="zh-CN" altLang="en-US" sz="1400" b="1" i="1" smtClean="0">
                <a:latin typeface="Arial" pitchFamily="34" charset="0"/>
                <a:ea typeface="Gulim" pitchFamily="34" charset="-127"/>
              </a:rPr>
              <a:t>计算思维导论</a:t>
            </a:r>
            <a:endParaRPr lang="en-US" altLang="zh-CN" sz="1400" b="1" i="1" smtClean="0">
              <a:latin typeface="Arial" pitchFamily="34" charset="0"/>
              <a:ea typeface="Gulim" pitchFamily="34" charset="-127"/>
            </a:endParaRPr>
          </a:p>
        </p:txBody>
      </p:sp>
      <p:graphicFrame>
        <p:nvGraphicFramePr>
          <p:cNvPr id="1031" name="对象 51212"/>
          <p:cNvGraphicFramePr>
            <a:graphicFrameLocks/>
          </p:cNvGraphicFramePr>
          <p:nvPr/>
        </p:nvGraphicFramePr>
        <p:xfrm>
          <a:off x="320675" y="228600"/>
          <a:ext cx="381000" cy="361950"/>
        </p:xfrm>
        <a:graphic>
          <a:graphicData uri="http://schemas.openxmlformats.org/presentationml/2006/ole">
            <mc:AlternateContent xmlns:mc="http://schemas.openxmlformats.org/markup-compatibility/2006">
              <mc:Choice xmlns:v="urn:schemas-microsoft-com:vml" Requires="v">
                <p:oleObj spid="_x0000_s1036" r:id="rId16" imgW="380852" imgH="361809" progId="Photoshop.Image.6">
                  <p:embed/>
                </p:oleObj>
              </mc:Choice>
              <mc:Fallback>
                <p:oleObj r:id="rId16" imgW="380852" imgH="361809" progId="Photoshop.Image.6">
                  <p:embed/>
                  <p:pic>
                    <p:nvPicPr>
                      <p:cNvPr id="0" name="对象 51212"/>
                      <p:cNvPicPr>
                        <a:picLocks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20675" y="228600"/>
                        <a:ext cx="381000" cy="36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sp>
        <p:nvSpPr>
          <p:cNvPr id="1032" name="直接连接符 51214"/>
          <p:cNvSpPr>
            <a:spLocks noChangeShapeType="1"/>
          </p:cNvSpPr>
          <p:nvPr/>
        </p:nvSpPr>
        <p:spPr bwMode="auto">
          <a:xfrm flipH="1">
            <a:off x="228600" y="6450013"/>
            <a:ext cx="8591550" cy="26987"/>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33" name="文本框 51215"/>
          <p:cNvSpPr txBox="1">
            <a:spLocks noChangeArrowheads="1"/>
          </p:cNvSpPr>
          <p:nvPr/>
        </p:nvSpPr>
        <p:spPr bwMode="auto">
          <a:xfrm>
            <a:off x="746125" y="492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itchFamily="18" charset="0"/>
                <a:ea typeface="宋体" pitchFamily="2" charset="-122"/>
              </a:defRPr>
            </a:lvl1pPr>
            <a:lvl2pPr>
              <a:defRPr sz="2400">
                <a:solidFill>
                  <a:schemeClr val="tx1"/>
                </a:solidFill>
                <a:latin typeface="Times New Roman" pitchFamily="18" charset="0"/>
                <a:ea typeface="宋体" pitchFamily="2" charset="-122"/>
              </a:defRPr>
            </a:lvl2pPr>
            <a:lvl3pPr>
              <a:defRPr sz="2400">
                <a:solidFill>
                  <a:schemeClr val="tx1"/>
                </a:solidFill>
                <a:latin typeface="Times New Roman" pitchFamily="18" charset="0"/>
                <a:ea typeface="宋体" pitchFamily="2" charset="-122"/>
              </a:defRPr>
            </a:lvl3pPr>
            <a:lvl4pPr>
              <a:defRPr sz="2400">
                <a:solidFill>
                  <a:schemeClr val="tx1"/>
                </a:solidFill>
                <a:latin typeface="Times New Roman" pitchFamily="18" charset="0"/>
                <a:ea typeface="宋体" pitchFamily="2" charset="-122"/>
              </a:defRPr>
            </a:lvl4pPr>
            <a:lvl5pPr>
              <a:defRPr sz="2400">
                <a:solidFill>
                  <a:schemeClr val="tx1"/>
                </a:solidFill>
                <a:latin typeface="Times New Roman" pitchFamily="18" charset="0"/>
                <a:ea typeface="宋体" pitchFamily="2" charset="-122"/>
              </a:defRPr>
            </a:lvl5pPr>
            <a:lvl6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6pPr>
            <a:lvl7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7pPr>
            <a:lvl8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8pPr>
            <a:lvl9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9pPr>
          </a:lstStyle>
          <a:p>
            <a:pPr eaLnBrk="0" hangingPunct="0">
              <a:defRPr/>
            </a:pPr>
            <a:endParaRPr lang="zh-CN" altLang="en-US" smtClean="0">
              <a:latin typeface="Copperplate Gothic Bold" pitchFamily="34" charset="0"/>
              <a:ea typeface="Gulim" pitchFamily="34" charset="-127"/>
            </a:endParaRPr>
          </a:p>
        </p:txBody>
      </p:sp>
      <p:sp>
        <p:nvSpPr>
          <p:cNvPr id="1034" name="文本框 51216"/>
          <p:cNvSpPr txBox="1">
            <a:spLocks noChangeArrowheads="1"/>
          </p:cNvSpPr>
          <p:nvPr/>
        </p:nvSpPr>
        <p:spPr bwMode="auto">
          <a:xfrm>
            <a:off x="5508625" y="6465888"/>
            <a:ext cx="324008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pitchFamily="18" charset="0"/>
                <a:ea typeface="宋体" pitchFamily="2" charset="-122"/>
              </a:defRPr>
            </a:lvl1pPr>
            <a:lvl2pPr>
              <a:defRPr sz="2400">
                <a:solidFill>
                  <a:schemeClr val="tx1"/>
                </a:solidFill>
                <a:latin typeface="Times New Roman" pitchFamily="18" charset="0"/>
                <a:ea typeface="宋体" pitchFamily="2" charset="-122"/>
              </a:defRPr>
            </a:lvl2pPr>
            <a:lvl3pPr>
              <a:defRPr sz="2400">
                <a:solidFill>
                  <a:schemeClr val="tx1"/>
                </a:solidFill>
                <a:latin typeface="Times New Roman" pitchFamily="18" charset="0"/>
                <a:ea typeface="宋体" pitchFamily="2" charset="-122"/>
              </a:defRPr>
            </a:lvl3pPr>
            <a:lvl4pPr>
              <a:defRPr sz="2400">
                <a:solidFill>
                  <a:schemeClr val="tx1"/>
                </a:solidFill>
                <a:latin typeface="Times New Roman" pitchFamily="18" charset="0"/>
                <a:ea typeface="宋体" pitchFamily="2" charset="-122"/>
              </a:defRPr>
            </a:lvl4pPr>
            <a:lvl5pPr>
              <a:defRPr sz="2400">
                <a:solidFill>
                  <a:schemeClr val="tx1"/>
                </a:solidFill>
                <a:latin typeface="Times New Roman" pitchFamily="18" charset="0"/>
                <a:ea typeface="宋体" pitchFamily="2" charset="-122"/>
              </a:defRPr>
            </a:lvl5pPr>
            <a:lvl6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6pPr>
            <a:lvl7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7pPr>
            <a:lvl8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8pPr>
            <a:lvl9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9pPr>
          </a:lstStyle>
          <a:p>
            <a:pPr eaLnBrk="0" hangingPunct="0">
              <a:lnSpc>
                <a:spcPct val="70000"/>
              </a:lnSpc>
              <a:spcBef>
                <a:spcPct val="20000"/>
              </a:spcBef>
              <a:defRPr/>
            </a:pPr>
            <a:r>
              <a:rPr lang="zh-CN" altLang="en-US" sz="2000" b="1" i="1" smtClean="0">
                <a:latin typeface="隶书" pitchFamily="49" charset="-122"/>
                <a:ea typeface="隶书" pitchFamily="49" charset="-122"/>
              </a:rPr>
              <a:t>计算机公共基础系</a:t>
            </a:r>
          </a:p>
        </p:txBody>
      </p:sp>
      <p:sp>
        <p:nvSpPr>
          <p:cNvPr id="1035" name="文本框 51217"/>
          <p:cNvSpPr txBox="1">
            <a:spLocks noChangeArrowheads="1"/>
          </p:cNvSpPr>
          <p:nvPr/>
        </p:nvSpPr>
        <p:spPr bwMode="auto">
          <a:xfrm>
            <a:off x="827088" y="6478588"/>
            <a:ext cx="3313112" cy="26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pitchFamily="18" charset="0"/>
                <a:ea typeface="宋体" pitchFamily="2" charset="-122"/>
              </a:defRPr>
            </a:lvl1pPr>
            <a:lvl2pPr>
              <a:defRPr sz="2400">
                <a:solidFill>
                  <a:schemeClr val="tx1"/>
                </a:solidFill>
                <a:latin typeface="Times New Roman" pitchFamily="18" charset="0"/>
                <a:ea typeface="宋体" pitchFamily="2" charset="-122"/>
              </a:defRPr>
            </a:lvl2pPr>
            <a:lvl3pPr>
              <a:defRPr sz="2400">
                <a:solidFill>
                  <a:schemeClr val="tx1"/>
                </a:solidFill>
                <a:latin typeface="Times New Roman" pitchFamily="18" charset="0"/>
                <a:ea typeface="宋体" pitchFamily="2" charset="-122"/>
              </a:defRPr>
            </a:lvl3pPr>
            <a:lvl4pPr>
              <a:defRPr sz="2400">
                <a:solidFill>
                  <a:schemeClr val="tx1"/>
                </a:solidFill>
                <a:latin typeface="Times New Roman" pitchFamily="18" charset="0"/>
                <a:ea typeface="宋体" pitchFamily="2" charset="-122"/>
              </a:defRPr>
            </a:lvl4pPr>
            <a:lvl5pPr>
              <a:defRPr sz="2400">
                <a:solidFill>
                  <a:schemeClr val="tx1"/>
                </a:solidFill>
                <a:latin typeface="Times New Roman" pitchFamily="18" charset="0"/>
                <a:ea typeface="宋体" pitchFamily="2" charset="-122"/>
              </a:defRPr>
            </a:lvl5pPr>
            <a:lvl6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6pPr>
            <a:lvl7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7pPr>
            <a:lvl8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8pPr>
            <a:lvl9pPr fontAlgn="base">
              <a:spcBef>
                <a:spcPct val="0"/>
              </a:spcBef>
              <a:spcAft>
                <a:spcPct val="0"/>
              </a:spcAft>
              <a:buFont typeface="Arial" pitchFamily="34" charset="0"/>
              <a:defRPr sz="2400">
                <a:solidFill>
                  <a:schemeClr val="tx1"/>
                </a:solidFill>
                <a:latin typeface="Times New Roman" pitchFamily="18" charset="0"/>
                <a:ea typeface="宋体" pitchFamily="2" charset="-122"/>
              </a:defRPr>
            </a:lvl9pPr>
          </a:lstStyle>
          <a:p>
            <a:pPr eaLnBrk="0" hangingPunct="0">
              <a:lnSpc>
                <a:spcPct val="70000"/>
              </a:lnSpc>
              <a:spcBef>
                <a:spcPct val="20000"/>
              </a:spcBef>
              <a:defRPr/>
            </a:pPr>
            <a:r>
              <a:rPr lang="en-US" altLang="zh-CN" sz="1600" b="1" u="sng" smtClean="0">
                <a:latin typeface="隶书" pitchFamily="49" charset="-122"/>
                <a:ea typeface="隶书" pitchFamily="49" charset="-122"/>
              </a:rPr>
              <a:t>http://csie.tust.edu.cn/ccbs</a:t>
            </a:r>
          </a:p>
        </p:txBody>
      </p:sp>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Lst>
  <p:txStyles>
    <p:titleStyle>
      <a:lvl1pPr algn="ctr" rtl="0" eaLnBrk="0" fontAlgn="base" hangingPunct="0">
        <a:lnSpc>
          <a:spcPct val="140000"/>
        </a:lnSpc>
        <a:spcBef>
          <a:spcPct val="0"/>
        </a:spcBef>
        <a:spcAft>
          <a:spcPct val="0"/>
        </a:spcAft>
        <a:defRPr sz="3600" b="1" kern="1200">
          <a:solidFill>
            <a:srgbClr val="000099"/>
          </a:solidFill>
          <a:effectLst>
            <a:outerShdw blurRad="38100" dist="38100" dir="2700000">
              <a:srgbClr val="C0C0C0"/>
            </a:outerShdw>
          </a:effectLst>
          <a:latin typeface="+mj-lt"/>
          <a:ea typeface="+mj-ea"/>
          <a:cs typeface="+mj-cs"/>
        </a:defRPr>
      </a:lvl1pPr>
      <a:lvl2pPr algn="ctr" rtl="0" eaLnBrk="0" fontAlgn="base" hangingPunct="0">
        <a:lnSpc>
          <a:spcPct val="140000"/>
        </a:lnSpc>
        <a:spcBef>
          <a:spcPct val="0"/>
        </a:spcBef>
        <a:spcAft>
          <a:spcPct val="0"/>
        </a:spcAft>
        <a:defRPr sz="3600" b="1">
          <a:solidFill>
            <a:srgbClr val="000099"/>
          </a:solidFill>
          <a:latin typeface="华文新魏" panose="02010800040101010101" pitchFamily="2" charset="-122"/>
          <a:ea typeface="华文新魏" panose="02010800040101010101" pitchFamily="2" charset="-122"/>
        </a:defRPr>
      </a:lvl2pPr>
      <a:lvl3pPr algn="ctr" rtl="0" eaLnBrk="0" fontAlgn="base" hangingPunct="0">
        <a:lnSpc>
          <a:spcPct val="140000"/>
        </a:lnSpc>
        <a:spcBef>
          <a:spcPct val="0"/>
        </a:spcBef>
        <a:spcAft>
          <a:spcPct val="0"/>
        </a:spcAft>
        <a:defRPr sz="3600" b="1">
          <a:solidFill>
            <a:srgbClr val="000099"/>
          </a:solidFill>
          <a:latin typeface="华文新魏" panose="02010800040101010101" pitchFamily="2" charset="-122"/>
          <a:ea typeface="华文新魏" panose="02010800040101010101" pitchFamily="2" charset="-122"/>
        </a:defRPr>
      </a:lvl3pPr>
      <a:lvl4pPr algn="ctr" rtl="0" eaLnBrk="0" fontAlgn="base" hangingPunct="0">
        <a:lnSpc>
          <a:spcPct val="140000"/>
        </a:lnSpc>
        <a:spcBef>
          <a:spcPct val="0"/>
        </a:spcBef>
        <a:spcAft>
          <a:spcPct val="0"/>
        </a:spcAft>
        <a:defRPr sz="3600" b="1">
          <a:solidFill>
            <a:srgbClr val="000099"/>
          </a:solidFill>
          <a:latin typeface="华文新魏" panose="02010800040101010101" pitchFamily="2" charset="-122"/>
          <a:ea typeface="华文新魏" panose="02010800040101010101" pitchFamily="2" charset="-122"/>
        </a:defRPr>
      </a:lvl4pPr>
      <a:lvl5pPr algn="ctr" rtl="0" eaLnBrk="0" fontAlgn="base" hangingPunct="0">
        <a:lnSpc>
          <a:spcPct val="140000"/>
        </a:lnSpc>
        <a:spcBef>
          <a:spcPct val="0"/>
        </a:spcBef>
        <a:spcAft>
          <a:spcPct val="0"/>
        </a:spcAft>
        <a:defRPr sz="3600" b="1">
          <a:solidFill>
            <a:srgbClr val="000099"/>
          </a:solidFill>
          <a:latin typeface="华文新魏" panose="02010800040101010101" pitchFamily="2" charset="-122"/>
          <a:ea typeface="华文新魏" panose="02010800040101010101" pitchFamily="2" charset="-122"/>
        </a:defRPr>
      </a:lvl5pPr>
      <a:lvl6pPr marL="457200" algn="ctr" rtl="0" eaLnBrk="0" fontAlgn="base" hangingPunct="0">
        <a:lnSpc>
          <a:spcPct val="140000"/>
        </a:lnSpc>
        <a:spcBef>
          <a:spcPct val="0"/>
        </a:spcBef>
        <a:spcAft>
          <a:spcPct val="0"/>
        </a:spcAft>
        <a:defRPr sz="3600" b="1">
          <a:solidFill>
            <a:srgbClr val="000099"/>
          </a:solidFill>
          <a:latin typeface="华文新魏" panose="02010800040101010101" pitchFamily="2" charset="-122"/>
          <a:ea typeface="华文新魏" panose="02010800040101010101" pitchFamily="2" charset="-122"/>
        </a:defRPr>
      </a:lvl6pPr>
      <a:lvl7pPr marL="914400" algn="ctr" rtl="0" eaLnBrk="0" fontAlgn="base" hangingPunct="0">
        <a:lnSpc>
          <a:spcPct val="140000"/>
        </a:lnSpc>
        <a:spcBef>
          <a:spcPct val="0"/>
        </a:spcBef>
        <a:spcAft>
          <a:spcPct val="0"/>
        </a:spcAft>
        <a:defRPr sz="3600" b="1">
          <a:solidFill>
            <a:srgbClr val="000099"/>
          </a:solidFill>
          <a:latin typeface="华文新魏" panose="02010800040101010101" pitchFamily="2" charset="-122"/>
          <a:ea typeface="华文新魏" panose="02010800040101010101" pitchFamily="2" charset="-122"/>
        </a:defRPr>
      </a:lvl7pPr>
      <a:lvl8pPr marL="1371600" algn="ctr" rtl="0" eaLnBrk="0" fontAlgn="base" hangingPunct="0">
        <a:lnSpc>
          <a:spcPct val="140000"/>
        </a:lnSpc>
        <a:spcBef>
          <a:spcPct val="0"/>
        </a:spcBef>
        <a:spcAft>
          <a:spcPct val="0"/>
        </a:spcAft>
        <a:defRPr sz="3600" b="1">
          <a:solidFill>
            <a:srgbClr val="000099"/>
          </a:solidFill>
          <a:latin typeface="华文新魏" panose="02010800040101010101" pitchFamily="2" charset="-122"/>
          <a:ea typeface="华文新魏" panose="02010800040101010101" pitchFamily="2" charset="-122"/>
        </a:defRPr>
      </a:lvl8pPr>
      <a:lvl9pPr marL="1828800" algn="ctr" rtl="0" eaLnBrk="0" fontAlgn="base" hangingPunct="0">
        <a:lnSpc>
          <a:spcPct val="140000"/>
        </a:lnSpc>
        <a:spcBef>
          <a:spcPct val="0"/>
        </a:spcBef>
        <a:spcAft>
          <a:spcPct val="0"/>
        </a:spcAft>
        <a:defRPr sz="3600" b="1">
          <a:solidFill>
            <a:srgbClr val="000099"/>
          </a:solidFill>
          <a:latin typeface="华文新魏" panose="02010800040101010101" pitchFamily="2" charset="-122"/>
          <a:ea typeface="华文新魏" panose="02010800040101010101" pitchFamily="2" charset="-122"/>
        </a:defRPr>
      </a:lvl9pPr>
    </p:titleStyle>
    <p:bodyStyle>
      <a:lvl1pPr marL="457200" indent="-457200" algn="l" rtl="0" eaLnBrk="0" fontAlgn="base" hangingPunct="0">
        <a:spcBef>
          <a:spcPct val="20000"/>
        </a:spcBef>
        <a:spcAft>
          <a:spcPct val="0"/>
        </a:spcAft>
        <a:buAutoNum type="arabicPeriod"/>
        <a:defRPr sz="2400" b="1" kern="1200">
          <a:solidFill>
            <a:srgbClr val="000099"/>
          </a:solidFill>
          <a:latin typeface="+mn-lt"/>
          <a:ea typeface="+mn-ea"/>
          <a:cs typeface="+mn-cs"/>
        </a:defRPr>
      </a:lvl1pPr>
      <a:lvl2pPr marL="914400" lvl="1" indent="-457200" algn="l" rtl="0" eaLnBrk="0" fontAlgn="base" hangingPunct="0">
        <a:spcBef>
          <a:spcPct val="20000"/>
        </a:spcBef>
        <a:spcAft>
          <a:spcPct val="0"/>
        </a:spcAft>
        <a:buAutoNum type="arabicParenR"/>
        <a:defRPr sz="2400" b="1" kern="1200">
          <a:solidFill>
            <a:srgbClr val="000099"/>
          </a:solidFill>
          <a:latin typeface="+mn-lt"/>
          <a:ea typeface="+mn-ea"/>
          <a:cs typeface="+mn-cs"/>
        </a:defRPr>
      </a:lvl2pPr>
      <a:lvl3pPr marL="1371600" lvl="2" indent="-457200" algn="l" rtl="0" eaLnBrk="0" fontAlgn="base" hangingPunct="0">
        <a:spcBef>
          <a:spcPct val="20000"/>
        </a:spcBef>
        <a:spcAft>
          <a:spcPct val="0"/>
        </a:spcAft>
        <a:buChar char="•"/>
        <a:defRPr sz="2400" b="1" kern="1200">
          <a:solidFill>
            <a:srgbClr val="000099"/>
          </a:solidFill>
          <a:latin typeface="+mn-lt"/>
          <a:ea typeface="+mn-ea"/>
          <a:cs typeface="+mn-cs"/>
        </a:defRPr>
      </a:lvl3pPr>
      <a:lvl4pPr marL="1828800" lvl="3" indent="-457200" algn="l" rtl="0" eaLnBrk="0" fontAlgn="base" hangingPunct="0">
        <a:spcBef>
          <a:spcPct val="20000"/>
        </a:spcBef>
        <a:spcAft>
          <a:spcPct val="0"/>
        </a:spcAft>
        <a:buChar char="–"/>
        <a:defRPr sz="2400" b="1" kern="1200">
          <a:solidFill>
            <a:srgbClr val="000099"/>
          </a:solidFill>
          <a:latin typeface="+mn-lt"/>
          <a:ea typeface="+mn-ea"/>
          <a:cs typeface="+mn-cs"/>
        </a:defRPr>
      </a:lvl4pPr>
      <a:lvl5pPr marL="2286000" lvl="4" indent="-457200" algn="l" rtl="0" eaLnBrk="0" fontAlgn="base" hangingPunct="0">
        <a:spcBef>
          <a:spcPct val="20000"/>
        </a:spcBef>
        <a:spcAft>
          <a:spcPct val="0"/>
        </a:spcAft>
        <a:buChar char="»"/>
        <a:defRPr sz="2400" b="1" kern="1200">
          <a:solidFill>
            <a:srgbClr val="000099"/>
          </a:solidFill>
          <a:latin typeface="+mn-lt"/>
          <a:ea typeface="+mn-ea"/>
          <a:cs typeface="+mn-cs"/>
        </a:defRPr>
      </a:lvl5pPr>
      <a:lvl6pPr marL="2514600" lvl="5" indent="-228600" algn="l" defTabSz="914400" eaLnBrk="0" fontAlgn="base" latinLnBrk="0" hangingPunct="0">
        <a:lnSpc>
          <a:spcPct val="100000"/>
        </a:lnSpc>
        <a:spcBef>
          <a:spcPct val="20000"/>
        </a:spcBef>
        <a:spcAft>
          <a:spcPct val="0"/>
        </a:spcAft>
        <a:buChar char="»"/>
        <a:defRPr sz="2400" b="1" i="0" u="none" kern="1200" baseline="0">
          <a:solidFill>
            <a:srgbClr val="000099"/>
          </a:solidFill>
          <a:latin typeface="+mn-lt"/>
          <a:ea typeface="+mn-ea"/>
          <a:cs typeface="+mn-cs"/>
        </a:defRPr>
      </a:lvl6pPr>
      <a:lvl7pPr marL="2971800" lvl="6" indent="-228600" algn="l" defTabSz="914400" eaLnBrk="0" fontAlgn="base" latinLnBrk="0" hangingPunct="0">
        <a:lnSpc>
          <a:spcPct val="100000"/>
        </a:lnSpc>
        <a:spcBef>
          <a:spcPct val="20000"/>
        </a:spcBef>
        <a:spcAft>
          <a:spcPct val="0"/>
        </a:spcAft>
        <a:buChar char="»"/>
        <a:defRPr sz="2400" b="1" i="0" u="none" kern="1200" baseline="0">
          <a:solidFill>
            <a:srgbClr val="000099"/>
          </a:solidFill>
          <a:latin typeface="+mn-lt"/>
          <a:ea typeface="+mn-ea"/>
          <a:cs typeface="+mn-cs"/>
        </a:defRPr>
      </a:lvl7pPr>
      <a:lvl8pPr marL="3429000" lvl="7" indent="-228600" algn="l" defTabSz="914400" eaLnBrk="0" fontAlgn="base" latinLnBrk="0" hangingPunct="0">
        <a:lnSpc>
          <a:spcPct val="100000"/>
        </a:lnSpc>
        <a:spcBef>
          <a:spcPct val="20000"/>
        </a:spcBef>
        <a:spcAft>
          <a:spcPct val="0"/>
        </a:spcAft>
        <a:buChar char="»"/>
        <a:defRPr sz="2400" b="1" i="0" u="none" kern="1200" baseline="0">
          <a:solidFill>
            <a:srgbClr val="000099"/>
          </a:solidFill>
          <a:latin typeface="+mn-lt"/>
          <a:ea typeface="+mn-ea"/>
          <a:cs typeface="+mn-cs"/>
        </a:defRPr>
      </a:lvl8pPr>
      <a:lvl9pPr marL="3886200" lvl="8" indent="-228600" algn="l" defTabSz="914400" eaLnBrk="0" fontAlgn="base" latinLnBrk="0" hangingPunct="0">
        <a:lnSpc>
          <a:spcPct val="100000"/>
        </a:lnSpc>
        <a:spcBef>
          <a:spcPct val="20000"/>
        </a:spcBef>
        <a:spcAft>
          <a:spcPct val="0"/>
        </a:spcAft>
        <a:buChar char="»"/>
        <a:defRPr sz="2400" b="1" i="0" u="none" kern="1200" baseline="0">
          <a:solidFill>
            <a:srgbClr val="000099"/>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2400" b="0" i="0" u="none" kern="1200" baseline="0">
          <a:solidFill>
            <a:schemeClr val="tx1"/>
          </a:solidFill>
          <a:latin typeface="+mn-lt"/>
          <a:ea typeface="+mn-ea"/>
          <a:cs typeface="+mn-cs"/>
        </a:defRPr>
      </a:lvl1pPr>
      <a:lvl2pPr marL="457200" lvl="1"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2pPr>
      <a:lvl3pPr marL="914400" lvl="2"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3pPr>
      <a:lvl4pPr marL="1371600" lvl="3"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4pPr>
      <a:lvl5pPr marL="1828800" lvl="4"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5pPr>
      <a:lvl6pPr marL="2286000" lvl="5"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6pPr>
      <a:lvl7pPr marL="2743200" lvl="6"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7pPr>
      <a:lvl8pPr marL="3200400" lvl="7"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8pPr>
      <a:lvl9pPr marL="3657600" lvl="8" indent="0" algn="l" defTabSz="914400" eaLnBrk="0" fontAlgn="base" latinLnBrk="0" hangingPunct="0">
        <a:lnSpc>
          <a:spcPct val="100000"/>
        </a:lnSpc>
        <a:spcBef>
          <a:spcPct val="0"/>
        </a:spcBef>
        <a:spcAft>
          <a:spcPct val="0"/>
        </a:spcAft>
        <a:buNone/>
        <a:defRPr sz="24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baike.baidu.com/item/CPU" TargetMode="External"/><Relationship Id="rId2" Type="http://schemas.openxmlformats.org/officeDocument/2006/relationships/hyperlink" Target="https://baike.baidu.com/item/%E7%BC%93%E5%AD%98%E5%A4%A7%E5%B0%8F" TargetMode="External"/><Relationship Id="rId1" Type="http://schemas.openxmlformats.org/officeDocument/2006/relationships/slideLayout" Target="../slideLayouts/slideLayout2.xml"/><Relationship Id="rId4" Type="http://schemas.openxmlformats.org/officeDocument/2006/relationships/hyperlink" Target="https://baike.baidu.com/item/%E5%A4%84%E7%90%86%E5%99%A8"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jpe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baike.baidu.com/item/%E9%AB%98%E9%80%9F%E7%BC%93%E5%86%B2%E5%AD%98%E5%82%A8%E5%99%A8" TargetMode="External"/><Relationship Id="rId2" Type="http://schemas.openxmlformats.org/officeDocument/2006/relationships/hyperlink" Target="https://baike.baidu.com/item/%E9%9B%86%E6%88%90%E7%94%B5%E8%B7%AF"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标题 697345"/>
          <p:cNvSpPr>
            <a:spLocks noGrp="1" noChangeArrowheads="1"/>
          </p:cNvSpPr>
          <p:nvPr>
            <p:ph type="ctrTitle"/>
          </p:nvPr>
        </p:nvSpPr>
        <p:spPr bwMode="auto">
          <a:xfrm>
            <a:off x="685800" y="2130425"/>
            <a:ext cx="7772400" cy="1470025"/>
          </a:xfrm>
        </p:spPr>
        <p:txBody>
          <a:bodyPr vert="horz" wrap="square" lIns="91440" tIns="45720" rIns="91440" bIns="45720" numCol="1" anchor="ctr" anchorCtr="0" compatLnSpc="1">
            <a:prstTxWarp prst="textNoShape">
              <a:avLst/>
            </a:prstTxWarp>
          </a:bodyPr>
          <a:lstStyle/>
          <a:p>
            <a:r>
              <a:rPr lang="en-US" altLang="zh-CN" sz="4000" smtClean="0">
                <a:effectLst/>
              </a:rPr>
              <a:t>3</a:t>
            </a:r>
            <a:r>
              <a:rPr lang="zh-CN" altLang="zh-CN" sz="4000" smtClean="0">
                <a:effectLst/>
              </a:rPr>
              <a:t>计算机硬件的基本思维</a:t>
            </a:r>
            <a:endParaRPr lang="zh-CN" altLang="en-US" sz="3600" smtClean="0">
              <a:effectLst/>
            </a:endParaRPr>
          </a:p>
        </p:txBody>
      </p:sp>
      <p:sp>
        <p:nvSpPr>
          <p:cNvPr id="2051" name="副标题 697346"/>
          <p:cNvSpPr>
            <a:spLocks noGrp="1" noChangeArrowheads="1"/>
          </p:cNvSpPr>
          <p:nvPr>
            <p:ph type="subTitle" idx="1"/>
          </p:nvPr>
        </p:nvSpPr>
        <p:spPr>
          <a:xfrm>
            <a:off x="1371600" y="4822825"/>
            <a:ext cx="6400800" cy="838200"/>
          </a:xfrm>
        </p:spPr>
        <p:txBody>
          <a:bodyPr/>
          <a:lstStyle/>
          <a:p>
            <a:r>
              <a:rPr lang="zh-CN" altLang="en-US" sz="2400" smtClean="0"/>
              <a:t>天津科技大学</a:t>
            </a:r>
            <a:br>
              <a:rPr lang="zh-CN" altLang="en-US" sz="2400" smtClean="0"/>
            </a:br>
            <a:r>
              <a:rPr lang="zh-CN" altLang="en-US" sz="2400" smtClean="0"/>
              <a:t>计算机公共基础系</a:t>
            </a:r>
          </a:p>
        </p:txBody>
      </p:sp>
      <p:sp>
        <p:nvSpPr>
          <p:cNvPr id="2052" name="页脚占位符 1"/>
          <p:cNvSpPr>
            <a:spLocks noGrp="1" noChangeArrowheads="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itchFamily="18" charset="0"/>
                <a:ea typeface="宋体" pitchFamily="2" charset="-122"/>
              </a:defRPr>
            </a:lvl1pPr>
            <a:lvl2pPr marL="742950" indent="-285750" eaLnBrk="0" hangingPunct="0">
              <a:defRPr sz="2400">
                <a:solidFill>
                  <a:schemeClr val="tx1"/>
                </a:solidFill>
                <a:latin typeface="Times New Roman" pitchFamily="18" charset="0"/>
                <a:ea typeface="宋体" pitchFamily="2" charset="-122"/>
              </a:defRPr>
            </a:lvl2pPr>
            <a:lvl3pPr marL="1143000" indent="-228600" eaLnBrk="0" hangingPunct="0">
              <a:defRPr sz="2400">
                <a:solidFill>
                  <a:schemeClr val="tx1"/>
                </a:solidFill>
                <a:latin typeface="Times New Roman" pitchFamily="18" charset="0"/>
                <a:ea typeface="宋体" pitchFamily="2" charset="-122"/>
              </a:defRPr>
            </a:lvl3pPr>
            <a:lvl4pPr marL="1600200" indent="-228600" eaLnBrk="0" hangingPunct="0">
              <a:defRPr sz="2400">
                <a:solidFill>
                  <a:schemeClr val="tx1"/>
                </a:solidFill>
                <a:latin typeface="Times New Roman" pitchFamily="18" charset="0"/>
                <a:ea typeface="宋体" pitchFamily="2" charset="-122"/>
              </a:defRPr>
            </a:lvl4pPr>
            <a:lvl5pPr marL="2057400" indent="-228600" eaLnBrk="0" hangingPunct="0">
              <a:defRPr sz="2400">
                <a:solidFill>
                  <a:schemeClr val="tx1"/>
                </a:solidFill>
                <a:latin typeface="Times New Roman" pitchFamily="18" charset="0"/>
                <a:ea typeface="宋体" pitchFamily="2" charset="-122"/>
              </a:defRPr>
            </a:lvl5pPr>
            <a:lvl6pPr marL="2514600" indent="-228600" eaLnBrk="0" fontAlgn="base" hangingPunct="0">
              <a:spcBef>
                <a:spcPct val="0"/>
              </a:spcBef>
              <a:spcAft>
                <a:spcPct val="0"/>
              </a:spcAft>
              <a:buFont typeface="Arial" pitchFamily="34" charset="0"/>
              <a:defRPr sz="2400">
                <a:solidFill>
                  <a:schemeClr val="tx1"/>
                </a:solidFill>
                <a:latin typeface="Times New Roman" pitchFamily="18" charset="0"/>
                <a:ea typeface="宋体" pitchFamily="2" charset="-122"/>
              </a:defRPr>
            </a:lvl6pPr>
            <a:lvl7pPr marL="2971800" indent="-228600" eaLnBrk="0" fontAlgn="base" hangingPunct="0">
              <a:spcBef>
                <a:spcPct val="0"/>
              </a:spcBef>
              <a:spcAft>
                <a:spcPct val="0"/>
              </a:spcAft>
              <a:buFont typeface="Arial" pitchFamily="34" charset="0"/>
              <a:defRPr sz="2400">
                <a:solidFill>
                  <a:schemeClr val="tx1"/>
                </a:solidFill>
                <a:latin typeface="Times New Roman" pitchFamily="18" charset="0"/>
                <a:ea typeface="宋体" pitchFamily="2" charset="-122"/>
              </a:defRPr>
            </a:lvl7pPr>
            <a:lvl8pPr marL="3429000" indent="-228600" eaLnBrk="0" fontAlgn="base" hangingPunct="0">
              <a:spcBef>
                <a:spcPct val="0"/>
              </a:spcBef>
              <a:spcAft>
                <a:spcPct val="0"/>
              </a:spcAft>
              <a:buFont typeface="Arial" pitchFamily="34" charset="0"/>
              <a:defRPr sz="2400">
                <a:solidFill>
                  <a:schemeClr val="tx1"/>
                </a:solidFill>
                <a:latin typeface="Times New Roman" pitchFamily="18" charset="0"/>
                <a:ea typeface="宋体" pitchFamily="2" charset="-122"/>
              </a:defRPr>
            </a:lvl8pPr>
            <a:lvl9pPr marL="3886200" indent="-228600" eaLnBrk="0" fontAlgn="base" hangingPunct="0">
              <a:spcBef>
                <a:spcPct val="0"/>
              </a:spcBef>
              <a:spcAft>
                <a:spcPct val="0"/>
              </a:spcAft>
              <a:buFont typeface="Arial" pitchFamily="34" charset="0"/>
              <a:defRPr sz="2400">
                <a:solidFill>
                  <a:schemeClr val="tx1"/>
                </a:solidFill>
                <a:latin typeface="Times New Roman" pitchFamily="18" charset="0"/>
                <a:ea typeface="宋体" pitchFamily="2" charset="-122"/>
              </a:defRPr>
            </a:lvl9pPr>
          </a:lstStyle>
          <a:p>
            <a:pPr eaLnBrk="1" hangingPunct="1"/>
            <a:fld id="{F25EE3B2-C744-48DD-881D-A4AFAE4D1559}" type="slidenum">
              <a:rPr lang="en-US" altLang="ko-KR" sz="1400" smtClean="0"/>
              <a:pPr eaLnBrk="1" hangingPunct="1"/>
              <a:t>1</a:t>
            </a:fld>
            <a:endParaRPr lang="en-US" altLang="ko-KR" sz="1400" smtClean="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endParaRPr lang="zh-CN" altLang="en-US"/>
          </a:p>
        </p:txBody>
      </p:sp>
      <p:sp>
        <p:nvSpPr>
          <p:cNvPr id="11267" name="内容占位符 2"/>
          <p:cNvSpPr>
            <a:spLocks noGrp="1"/>
          </p:cNvSpPr>
          <p:nvPr>
            <p:ph idx="1"/>
          </p:nvPr>
        </p:nvSpPr>
        <p:spPr/>
        <p:txBody>
          <a:bodyPr/>
          <a:lstStyle/>
          <a:p>
            <a:pPr marL="0" indent="0">
              <a:buFontTx/>
              <a:buNone/>
            </a:pPr>
            <a:r>
              <a:rPr lang="zh-CN" altLang="zh-CN" smtClean="0"/>
              <a:t>（</a:t>
            </a:r>
            <a:r>
              <a:rPr lang="en-US" altLang="zh-CN" smtClean="0"/>
              <a:t>3</a:t>
            </a:r>
            <a:r>
              <a:rPr lang="zh-CN" altLang="zh-CN" smtClean="0"/>
              <a:t>）内核数。</a:t>
            </a:r>
            <a:endParaRPr lang="en-US" altLang="zh-CN" smtClean="0"/>
          </a:p>
          <a:p>
            <a:pPr marL="0" indent="0">
              <a:buFontTx/>
              <a:buNone/>
            </a:pPr>
            <a:r>
              <a:rPr lang="zh-CN" altLang="zh-CN" smtClean="0"/>
              <a:t>一台计算机中，采用多处理器并行处理的方法可以提高计算能力</a:t>
            </a:r>
            <a:endParaRPr lang="en-US" altLang="zh-CN" smtClean="0"/>
          </a:p>
          <a:p>
            <a:pPr marL="0" indent="0">
              <a:buFontTx/>
              <a:buNone/>
            </a:pPr>
            <a:r>
              <a:rPr lang="zh-CN" altLang="zh-CN" smtClean="0"/>
              <a:t>多核处理器在一个处理器中集成多个内核，通过并行处理提高计算能力</a:t>
            </a:r>
            <a:endParaRPr lang="en-US" altLang="zh-CN" smtClean="0"/>
          </a:p>
          <a:p>
            <a:pPr marL="0" indent="0">
              <a:buFontTx/>
              <a:buNone/>
            </a:pPr>
            <a:r>
              <a:rPr lang="zh-CN" altLang="en-US" smtClean="0"/>
              <a:t>如</a:t>
            </a:r>
            <a:r>
              <a:rPr lang="zh-CN" altLang="zh-CN" smtClean="0"/>
              <a:t>双核、四核</a:t>
            </a:r>
            <a:r>
              <a:rPr lang="zh-CN" altLang="en-US" smtClean="0"/>
              <a:t>、</a:t>
            </a:r>
            <a:r>
              <a:rPr lang="zh-CN" altLang="zh-CN" smtClean="0"/>
              <a:t>八核处理器</a:t>
            </a:r>
            <a:endParaRPr lang="zh-CN" altLang="en-US" smtClean="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endParaRPr lang="zh-CN" altLang="en-US"/>
          </a:p>
        </p:txBody>
      </p:sp>
      <p:sp>
        <p:nvSpPr>
          <p:cNvPr id="12291" name="内容占位符 2"/>
          <p:cNvSpPr>
            <a:spLocks noGrp="1"/>
          </p:cNvSpPr>
          <p:nvPr>
            <p:ph idx="1"/>
          </p:nvPr>
        </p:nvSpPr>
        <p:spPr/>
        <p:txBody>
          <a:bodyPr/>
          <a:lstStyle/>
          <a:p>
            <a:pPr marL="0" indent="0">
              <a:buFontTx/>
              <a:buNone/>
            </a:pPr>
            <a:r>
              <a:rPr lang="zh-CN" altLang="zh-CN" smtClean="0"/>
              <a:t>（</a:t>
            </a:r>
            <a:r>
              <a:rPr lang="en-US" altLang="zh-CN" smtClean="0"/>
              <a:t>4</a:t>
            </a:r>
            <a:r>
              <a:rPr lang="zh-CN" altLang="zh-CN" smtClean="0"/>
              <a:t>）高速缓存</a:t>
            </a:r>
          </a:p>
          <a:p>
            <a:pPr marL="0" indent="0">
              <a:buFontTx/>
              <a:buNone/>
            </a:pPr>
            <a:r>
              <a:rPr lang="en-US" altLang="zh-CN" smtClean="0"/>
              <a:t>CPU</a:t>
            </a:r>
            <a:r>
              <a:rPr lang="zh-CN" altLang="zh-CN" smtClean="0"/>
              <a:t>的高速</a:t>
            </a:r>
            <a:r>
              <a:rPr lang="en-US" altLang="zh-CN" smtClean="0">
                <a:hlinkClick r:id="rId2"/>
              </a:rPr>
              <a:t>缓存大小</a:t>
            </a:r>
            <a:r>
              <a:rPr lang="zh-CN" altLang="zh-CN" smtClean="0"/>
              <a:t>也是</a:t>
            </a:r>
            <a:r>
              <a:rPr lang="en-US" altLang="zh-CN" smtClean="0"/>
              <a:t>CPU</a:t>
            </a:r>
            <a:r>
              <a:rPr lang="zh-CN" altLang="zh-CN" smtClean="0"/>
              <a:t>的重要指标之一，缓存的大小对</a:t>
            </a:r>
            <a:r>
              <a:rPr lang="en-US" altLang="zh-CN" smtClean="0">
                <a:hlinkClick r:id="rId3"/>
              </a:rPr>
              <a:t>CPU</a:t>
            </a:r>
            <a:r>
              <a:rPr lang="zh-CN" altLang="zh-CN" smtClean="0"/>
              <a:t>速度的影响非常大。</a:t>
            </a:r>
            <a:r>
              <a:rPr lang="en-US" altLang="zh-CN" smtClean="0"/>
              <a:t>CPU</a:t>
            </a:r>
            <a:r>
              <a:rPr lang="zh-CN" altLang="zh-CN" smtClean="0"/>
              <a:t>中缓存的运行频率极高，一般与</a:t>
            </a:r>
            <a:r>
              <a:rPr lang="en-US" altLang="zh-CN" smtClean="0">
                <a:hlinkClick r:id="rId4"/>
              </a:rPr>
              <a:t>处理器</a:t>
            </a:r>
            <a:r>
              <a:rPr lang="zh-CN" altLang="zh-CN" smtClean="0"/>
              <a:t>同频运作，工作效率远远高于内存和硬盘。</a:t>
            </a:r>
          </a:p>
          <a:p>
            <a:pPr marL="0" indent="0">
              <a:buFontTx/>
              <a:buNone/>
            </a:pPr>
            <a:endParaRPr lang="zh-CN" altLang="en-US" smtClean="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endParaRPr lang="zh-CN" altLang="en-US"/>
          </a:p>
        </p:txBody>
      </p:sp>
      <p:sp>
        <p:nvSpPr>
          <p:cNvPr id="3" name="内容占位符 2"/>
          <p:cNvSpPr>
            <a:spLocks noGrp="1"/>
          </p:cNvSpPr>
          <p:nvPr>
            <p:ph idx="1"/>
          </p:nvPr>
        </p:nvSpPr>
        <p:spPr/>
        <p:txBody>
          <a:bodyPr/>
          <a:lstStyle/>
          <a:p>
            <a:pPr marL="0" indent="0">
              <a:buFontTx/>
              <a:buNone/>
              <a:defRPr/>
            </a:pPr>
            <a:r>
              <a:rPr lang="en-US" altLang="zh-CN" dirty="0"/>
              <a:t>3</a:t>
            </a:r>
            <a:r>
              <a:rPr lang="zh-CN" altLang="zh-CN" dirty="0"/>
              <a:t>．</a:t>
            </a:r>
            <a:r>
              <a:rPr lang="en-US" altLang="zh-CN" dirty="0"/>
              <a:t>CPU</a:t>
            </a:r>
            <a:r>
              <a:rPr lang="zh-CN" altLang="zh-CN" dirty="0"/>
              <a:t>的发展</a:t>
            </a:r>
          </a:p>
          <a:p>
            <a:pPr>
              <a:defRPr/>
            </a:pPr>
            <a:endParaRPr lang="zh-CN" altLang="en-US" dirty="0"/>
          </a:p>
        </p:txBody>
      </p:sp>
      <p:pic>
        <p:nvPicPr>
          <p:cNvPr id="1331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2538" y="4365625"/>
            <a:ext cx="5257800" cy="1719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3.1.4  </a:t>
            </a:r>
            <a:r>
              <a:rPr lang="zh-CN" altLang="zh-CN" dirty="0">
                <a:effectLst/>
              </a:rPr>
              <a:t>计算机的存储体系</a:t>
            </a:r>
            <a:endParaRPr lang="zh-CN" altLang="en-US" dirty="0"/>
          </a:p>
        </p:txBody>
      </p:sp>
      <p:sp>
        <p:nvSpPr>
          <p:cNvPr id="14339" name="内容占位符 2"/>
          <p:cNvSpPr>
            <a:spLocks noGrp="1"/>
          </p:cNvSpPr>
          <p:nvPr>
            <p:ph idx="1"/>
          </p:nvPr>
        </p:nvSpPr>
        <p:spPr/>
        <p:txBody>
          <a:bodyPr/>
          <a:lstStyle/>
          <a:p>
            <a:pPr marL="0" indent="0">
              <a:buFontTx/>
              <a:buNone/>
            </a:pPr>
            <a:r>
              <a:rPr lang="zh-CN" altLang="zh-CN" smtClean="0"/>
              <a:t>随着</a:t>
            </a:r>
            <a:r>
              <a:rPr lang="en-US" altLang="zh-CN" smtClean="0"/>
              <a:t>CPU</a:t>
            </a:r>
            <a:r>
              <a:rPr lang="zh-CN" altLang="zh-CN" smtClean="0"/>
              <a:t>计算速度不断加快，计算机需要存储和处理的数据量越来越大，对存取速度的要求也越来越快。</a:t>
            </a:r>
            <a:endParaRPr lang="en-US" altLang="zh-CN" smtClean="0"/>
          </a:p>
          <a:p>
            <a:pPr marL="0" indent="0">
              <a:buFontTx/>
              <a:buNone/>
            </a:pPr>
            <a:r>
              <a:rPr lang="zh-CN" altLang="zh-CN" smtClean="0"/>
              <a:t>因此对存储的要求是容量足够大，越大越好；读取速度足够快，越快越好，以满足</a:t>
            </a:r>
            <a:r>
              <a:rPr lang="en-US" altLang="zh-CN" smtClean="0"/>
              <a:t>CPU</a:t>
            </a:r>
            <a:r>
              <a:rPr lang="zh-CN" altLang="zh-CN" smtClean="0"/>
              <a:t>运算速度的需要；价格要足够低，越便宜越好；存储的时间足够长，越久越好。</a:t>
            </a:r>
            <a:endParaRPr lang="en-US" altLang="zh-CN" smtClean="0"/>
          </a:p>
          <a:p>
            <a:pPr marL="0" indent="0">
              <a:buFontTx/>
              <a:buNone/>
            </a:pPr>
            <a:endParaRPr lang="en-US" altLang="zh-CN" smtClean="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endParaRPr lang="zh-CN" altLang="en-US"/>
          </a:p>
        </p:txBody>
      </p:sp>
      <p:sp>
        <p:nvSpPr>
          <p:cNvPr id="3" name="内容占位符 2"/>
          <p:cNvSpPr>
            <a:spLocks noGrp="1"/>
          </p:cNvSpPr>
          <p:nvPr>
            <p:ph idx="1"/>
          </p:nvPr>
        </p:nvSpPr>
        <p:spPr/>
        <p:txBody>
          <a:bodyPr/>
          <a:lstStyle/>
          <a:p>
            <a:pPr marL="0" indent="0">
              <a:buFontTx/>
              <a:buNone/>
              <a:defRPr/>
            </a:pPr>
            <a:r>
              <a:rPr lang="zh-CN" altLang="zh-CN" dirty="0" smtClean="0"/>
              <a:t>因为制造工艺、精度、价格等因素影响，计算机的存储体系采用“</a:t>
            </a:r>
            <a:r>
              <a:rPr lang="zh-CN" altLang="zh-CN" dirty="0" smtClean="0">
                <a:solidFill>
                  <a:srgbClr val="FF0000"/>
                </a:solidFill>
              </a:rPr>
              <a:t>速度、容量、价格的存储资源优化组合的思维模式</a:t>
            </a:r>
            <a:r>
              <a:rPr lang="zh-CN" altLang="zh-CN" dirty="0" smtClean="0"/>
              <a:t>”。</a:t>
            </a:r>
            <a:endParaRPr lang="en-US" altLang="zh-CN" dirty="0" smtClean="0"/>
          </a:p>
          <a:p>
            <a:pPr marL="0" indent="0">
              <a:buFontTx/>
              <a:buNone/>
              <a:defRPr/>
            </a:pPr>
            <a:r>
              <a:rPr lang="zh-CN" altLang="zh-CN" dirty="0"/>
              <a:t>包括寄存器、内存、高速缓存、外存，</a:t>
            </a:r>
            <a:r>
              <a:rPr lang="zh-CN" altLang="zh-CN" dirty="0" smtClean="0"/>
              <a:t>外存</a:t>
            </a:r>
            <a:r>
              <a:rPr lang="zh-CN" altLang="en-US" dirty="0"/>
              <a:t>；</a:t>
            </a:r>
            <a:endParaRPr lang="en-US" altLang="zh-CN" dirty="0" smtClean="0"/>
          </a:p>
          <a:p>
            <a:pPr marL="0" indent="0">
              <a:buFontTx/>
              <a:buNone/>
              <a:defRPr/>
            </a:pPr>
            <a:r>
              <a:rPr lang="zh-CN" altLang="zh-CN" dirty="0" smtClean="0"/>
              <a:t>用来</a:t>
            </a:r>
            <a:r>
              <a:rPr lang="zh-CN" altLang="zh-CN" dirty="0"/>
              <a:t>永久存储程序和数据，断电时数据也不会丢失，包括硬盘、移动硬盘、光盘、软盘、</a:t>
            </a:r>
            <a:r>
              <a:rPr lang="en-US" altLang="zh-CN" dirty="0"/>
              <a:t>U</a:t>
            </a:r>
            <a:r>
              <a:rPr lang="zh-CN" altLang="zh-CN" dirty="0"/>
              <a:t>盘和存储卡等。</a:t>
            </a:r>
          </a:p>
          <a:p>
            <a:pPr marL="0" indent="0">
              <a:buFontTx/>
              <a:buNone/>
              <a:defRPr/>
            </a:pPr>
            <a:endParaRPr lang="zh-CN" altLang="en-US" dirty="0" smtClean="0"/>
          </a:p>
          <a:p>
            <a:pPr>
              <a:defRPr/>
            </a:pPr>
            <a:endParaRPr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smtClean="0"/>
              <a:t>1</a:t>
            </a:r>
            <a:r>
              <a:rPr lang="zh-CN" altLang="zh-CN" dirty="0" smtClean="0"/>
              <a:t>．寄存器</a:t>
            </a:r>
            <a:endParaRPr lang="zh-CN" altLang="en-US" dirty="0"/>
          </a:p>
        </p:txBody>
      </p:sp>
      <p:sp>
        <p:nvSpPr>
          <p:cNvPr id="3" name="内容占位符 2"/>
          <p:cNvSpPr>
            <a:spLocks noGrp="1"/>
          </p:cNvSpPr>
          <p:nvPr>
            <p:ph idx="1"/>
          </p:nvPr>
        </p:nvSpPr>
        <p:spPr/>
        <p:txBody>
          <a:bodyPr/>
          <a:lstStyle/>
          <a:p>
            <a:pPr marL="0" indent="0">
              <a:buFontTx/>
              <a:buNone/>
              <a:defRPr/>
            </a:pPr>
            <a:r>
              <a:rPr lang="zh-CN" altLang="en-US" dirty="0" smtClean="0"/>
              <a:t>寄存器是</a:t>
            </a:r>
            <a:r>
              <a:rPr lang="en-US" altLang="zh-CN" dirty="0" smtClean="0"/>
              <a:t>CPU</a:t>
            </a:r>
            <a:r>
              <a:rPr lang="zh-CN" altLang="en-US" dirty="0" smtClean="0"/>
              <a:t>中的高速存储器，如包括通用寄存器、专用寄存器和控制寄存器，可以用来暂存指令、数据和地址，寄存器的容量是有限的。寄存器与</a:t>
            </a:r>
            <a:r>
              <a:rPr lang="en-US" altLang="zh-CN" dirty="0" smtClean="0"/>
              <a:t>CPU</a:t>
            </a:r>
            <a:r>
              <a:rPr lang="zh-CN" altLang="en-US" dirty="0" smtClean="0"/>
              <a:t>采用相同制造工艺，速度可以与</a:t>
            </a:r>
            <a:r>
              <a:rPr lang="en-US" altLang="zh-CN" dirty="0" smtClean="0"/>
              <a:t>CPU</a:t>
            </a:r>
            <a:r>
              <a:rPr lang="zh-CN" altLang="en-US" dirty="0" smtClean="0"/>
              <a:t>完全匹配。</a:t>
            </a:r>
          </a:p>
          <a:p>
            <a:pPr>
              <a:defRPr/>
            </a:pPr>
            <a:endParaRPr lang="zh-CN" altLang="en-US" dirty="0"/>
          </a:p>
        </p:txBody>
      </p:sp>
      <p:sp>
        <p:nvSpPr>
          <p:cNvPr id="16388"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aphicFrame>
        <p:nvGraphicFramePr>
          <p:cNvPr id="16389" name="对象 4"/>
          <p:cNvGraphicFramePr>
            <a:graphicFrameLocks/>
          </p:cNvGraphicFramePr>
          <p:nvPr/>
        </p:nvGraphicFramePr>
        <p:xfrm>
          <a:off x="4932363" y="3716338"/>
          <a:ext cx="3051175" cy="2305050"/>
        </p:xfrm>
        <a:graphic>
          <a:graphicData uri="http://schemas.openxmlformats.org/presentationml/2006/ole">
            <mc:AlternateContent xmlns:mc="http://schemas.openxmlformats.org/markup-compatibility/2006">
              <mc:Choice xmlns:v="urn:schemas-microsoft-com:vml" Requires="v">
                <p:oleObj spid="_x0000_s16390" r:id="rId3" imgW="2398931" imgH="2058473" progId="Visio.Drawing.11">
                  <p:embed/>
                </p:oleObj>
              </mc:Choice>
              <mc:Fallback>
                <p:oleObj r:id="rId3" imgW="2398931" imgH="2058473" progId="Visio.Drawing.11">
                  <p:embed/>
                  <p:pic>
                    <p:nvPicPr>
                      <p:cNvPr id="0" name="对象 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2363" y="3716338"/>
                        <a:ext cx="3051175" cy="230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2</a:t>
            </a:r>
            <a:r>
              <a:rPr lang="zh-CN" altLang="zh-CN" dirty="0">
                <a:effectLst/>
              </a:rPr>
              <a:t>．</a:t>
            </a:r>
            <a:r>
              <a:rPr lang="zh-CN" altLang="zh-CN" dirty="0" smtClean="0">
                <a:effectLst/>
              </a:rPr>
              <a:t>内存</a:t>
            </a:r>
            <a:endParaRPr lang="zh-CN" altLang="en-US" dirty="0"/>
          </a:p>
        </p:txBody>
      </p:sp>
      <p:sp>
        <p:nvSpPr>
          <p:cNvPr id="17411" name="内容占位符 2"/>
          <p:cNvSpPr>
            <a:spLocks noGrp="1"/>
          </p:cNvSpPr>
          <p:nvPr>
            <p:ph idx="1"/>
          </p:nvPr>
        </p:nvSpPr>
        <p:spPr/>
        <p:txBody>
          <a:bodyPr/>
          <a:lstStyle/>
          <a:p>
            <a:pPr marL="0" indent="0">
              <a:buFontTx/>
              <a:buNone/>
            </a:pPr>
            <a:r>
              <a:rPr lang="zh-CN" altLang="zh-CN" smtClean="0"/>
              <a:t>内存是可按地址访问的存储器，又称为主存储器，它是一种半导体芯片。</a:t>
            </a:r>
            <a:endParaRPr lang="en-US" altLang="zh-CN" smtClean="0"/>
          </a:p>
          <a:p>
            <a:pPr marL="0" indent="0">
              <a:buFontTx/>
              <a:buNone/>
            </a:pPr>
            <a:r>
              <a:rPr lang="en-US" altLang="zh-CN" smtClean="0"/>
              <a:t>CPU</a:t>
            </a:r>
            <a:r>
              <a:rPr lang="zh-CN" altLang="zh-CN" smtClean="0"/>
              <a:t>可以直接读写内存</a:t>
            </a:r>
            <a:endParaRPr lang="en-US" altLang="zh-CN" smtClean="0"/>
          </a:p>
          <a:p>
            <a:pPr marL="0" indent="0">
              <a:buFontTx/>
              <a:buNone/>
            </a:pPr>
            <a:r>
              <a:rPr lang="zh-CN" altLang="zh-CN" smtClean="0"/>
              <a:t>内存分为</a:t>
            </a:r>
            <a:r>
              <a:rPr lang="en-US" altLang="zh-CN" smtClean="0"/>
              <a:t>RAM</a:t>
            </a:r>
            <a:r>
              <a:rPr lang="zh-CN" altLang="zh-CN" smtClean="0"/>
              <a:t>和</a:t>
            </a:r>
            <a:r>
              <a:rPr lang="en-US" altLang="zh-CN" smtClean="0"/>
              <a:t>ROM</a:t>
            </a:r>
            <a:endParaRPr lang="zh-CN" altLang="en-US" smtClean="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内存</a:t>
            </a:r>
            <a:endParaRPr lang="zh-CN" altLang="en-US" dirty="0"/>
          </a:p>
        </p:txBody>
      </p:sp>
      <p:sp>
        <p:nvSpPr>
          <p:cNvPr id="18435" name="内容占位符 2"/>
          <p:cNvSpPr>
            <a:spLocks noGrp="1"/>
          </p:cNvSpPr>
          <p:nvPr>
            <p:ph idx="1"/>
          </p:nvPr>
        </p:nvSpPr>
        <p:spPr/>
        <p:txBody>
          <a:bodyPr/>
          <a:lstStyle/>
          <a:p>
            <a:pPr marL="0" indent="0">
              <a:buFontTx/>
              <a:buNone/>
            </a:pPr>
            <a:r>
              <a:rPr lang="en-US" altLang="zh-CN" smtClean="0"/>
              <a:t>RAM</a:t>
            </a:r>
            <a:r>
              <a:rPr lang="zh-CN" altLang="zh-CN" smtClean="0"/>
              <a:t>可以按照地址访问，既可以读也可以写，断电后数据会丢失</a:t>
            </a:r>
            <a:r>
              <a:rPr lang="zh-CN" altLang="en-US" smtClean="0"/>
              <a:t>。</a:t>
            </a:r>
            <a:endParaRPr lang="en-US" altLang="zh-CN" smtClean="0"/>
          </a:p>
          <a:p>
            <a:pPr marL="0" indent="0">
              <a:buFontTx/>
              <a:buNone/>
            </a:pPr>
            <a:r>
              <a:rPr lang="zh-CN" altLang="zh-CN" smtClean="0"/>
              <a:t>内存容量反映了计算机运算和处理能力，内存容量越大，计算机性能越好。</a:t>
            </a:r>
            <a:endParaRPr lang="en-US" altLang="zh-CN" smtClean="0"/>
          </a:p>
          <a:p>
            <a:pPr marL="0" indent="0">
              <a:buFontTx/>
              <a:buNone/>
            </a:pPr>
            <a:r>
              <a:rPr lang="zh-CN" altLang="zh-CN" smtClean="0"/>
              <a:t>常有</a:t>
            </a:r>
            <a:r>
              <a:rPr lang="en-US" altLang="zh-CN" smtClean="0"/>
              <a:t>1GB</a:t>
            </a:r>
            <a:r>
              <a:rPr lang="zh-CN" altLang="zh-CN" smtClean="0"/>
              <a:t>、</a:t>
            </a:r>
            <a:r>
              <a:rPr lang="en-US" altLang="zh-CN" smtClean="0"/>
              <a:t>2GB</a:t>
            </a:r>
            <a:r>
              <a:rPr lang="zh-CN" altLang="zh-CN" smtClean="0"/>
              <a:t>、</a:t>
            </a:r>
            <a:r>
              <a:rPr lang="en-US" altLang="zh-CN" smtClean="0"/>
              <a:t>4GB</a:t>
            </a:r>
            <a:r>
              <a:rPr lang="zh-CN" altLang="zh-CN" smtClean="0"/>
              <a:t>、</a:t>
            </a:r>
            <a:r>
              <a:rPr lang="en-US" altLang="zh-CN" smtClean="0"/>
              <a:t>8GB</a:t>
            </a:r>
            <a:r>
              <a:rPr lang="zh-CN" altLang="zh-CN" smtClean="0"/>
              <a:t>、</a:t>
            </a:r>
            <a:r>
              <a:rPr lang="en-US" altLang="zh-CN" smtClean="0"/>
              <a:t>16GB</a:t>
            </a:r>
            <a:r>
              <a:rPr lang="zh-CN" altLang="zh-CN" smtClean="0"/>
              <a:t>等</a:t>
            </a:r>
          </a:p>
          <a:p>
            <a:pPr marL="0" indent="0">
              <a:buFontTx/>
              <a:buNone/>
            </a:pPr>
            <a:endParaRPr lang="zh-CN" altLang="en-US" smtClean="0"/>
          </a:p>
        </p:txBody>
      </p:sp>
      <p:pic>
        <p:nvPicPr>
          <p:cNvPr id="18436" name="图片 4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7900" y="4095750"/>
            <a:ext cx="3240088" cy="21415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内存</a:t>
            </a:r>
            <a:endParaRPr lang="zh-CN" altLang="en-US" dirty="0"/>
          </a:p>
        </p:txBody>
      </p:sp>
      <p:sp>
        <p:nvSpPr>
          <p:cNvPr id="19459" name="内容占位符 2"/>
          <p:cNvSpPr>
            <a:spLocks noGrp="1"/>
          </p:cNvSpPr>
          <p:nvPr>
            <p:ph idx="1"/>
          </p:nvPr>
        </p:nvSpPr>
        <p:spPr/>
        <p:txBody>
          <a:bodyPr/>
          <a:lstStyle/>
          <a:p>
            <a:pPr marL="0" indent="0">
              <a:buFontTx/>
              <a:buNone/>
            </a:pPr>
            <a:r>
              <a:rPr lang="en-US" altLang="zh-CN" smtClean="0"/>
              <a:t>ROM</a:t>
            </a:r>
            <a:r>
              <a:rPr lang="zh-CN" altLang="zh-CN" smtClean="0"/>
              <a:t>可按地址访问，只能读不能写，断电后数据不丢失</a:t>
            </a:r>
            <a:endParaRPr lang="en-US" altLang="zh-CN" smtClean="0"/>
          </a:p>
          <a:p>
            <a:pPr marL="0" indent="0">
              <a:buFontTx/>
              <a:buNone/>
            </a:pPr>
            <a:r>
              <a:rPr lang="en-US" altLang="zh-CN" smtClean="0"/>
              <a:t>ROM</a:t>
            </a:r>
            <a:r>
              <a:rPr lang="zh-CN" altLang="zh-CN" smtClean="0"/>
              <a:t>具有永久存储的特点，其中的信息必须事先写入，其后只能读不能写，其容量非常小。</a:t>
            </a:r>
            <a:endParaRPr lang="zh-CN" altLang="en-US" smtClean="0"/>
          </a:p>
        </p:txBody>
      </p:sp>
      <p:sp>
        <p:nvSpPr>
          <p:cNvPr id="19460" name="Rectangle 4"/>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pSp>
        <p:nvGrpSpPr>
          <p:cNvPr id="19461" name="组合 497"/>
          <p:cNvGrpSpPr>
            <a:grpSpLocks/>
          </p:cNvGrpSpPr>
          <p:nvPr/>
        </p:nvGrpSpPr>
        <p:grpSpPr bwMode="auto">
          <a:xfrm>
            <a:off x="3492500" y="3284538"/>
            <a:ext cx="3959225" cy="2952750"/>
            <a:chOff x="1791" y="1344"/>
            <a:chExt cx="2440" cy="2370"/>
          </a:xfrm>
        </p:grpSpPr>
        <p:pic>
          <p:nvPicPr>
            <p:cNvPr id="19462" name="图片 121"/>
            <p:cNvPicPr>
              <a:picLocks noChangeAspect="1" noChangeArrowheads="1"/>
            </p:cNvPicPr>
            <p:nvPr/>
          </p:nvPicPr>
          <p:blipFill>
            <a:blip r:embed="rId2">
              <a:extLst>
                <a:ext uri="{28A0092B-C50C-407E-A947-70E740481C1C}">
                  <a14:useLocalDpi xmlns:a14="http://schemas.microsoft.com/office/drawing/2010/main" val="0"/>
                </a:ext>
              </a:extLst>
            </a:blip>
            <a:srcRect l="5103" t="43716" r="56456" b="6615"/>
            <a:stretch>
              <a:fillRect/>
            </a:stretch>
          </p:blipFill>
          <p:spPr bwMode="auto">
            <a:xfrm>
              <a:off x="1791" y="1344"/>
              <a:ext cx="2440" cy="23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3" name="矩形 115"/>
            <p:cNvSpPr>
              <a:spLocks noChangeArrowheads="1"/>
            </p:cNvSpPr>
            <p:nvPr/>
          </p:nvSpPr>
          <p:spPr bwMode="auto">
            <a:xfrm>
              <a:off x="2341" y="2786"/>
              <a:ext cx="450" cy="887"/>
            </a:xfrm>
            <a:prstGeom prst="rect">
              <a:avLst/>
            </a:prstGeom>
            <a:noFill/>
            <a:ln w="28575">
              <a:solidFill>
                <a:srgbClr val="FFFF00"/>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a:t>
            </a:r>
            <a:r>
              <a:rPr lang="zh-CN" altLang="zh-CN" dirty="0">
                <a:effectLst/>
              </a:rPr>
              <a:t>．高速缓存</a:t>
            </a:r>
            <a:r>
              <a:rPr lang="en-US" altLang="zh-CN" dirty="0" smtClean="0">
                <a:effectLst/>
              </a:rPr>
              <a:t>Cache</a:t>
            </a:r>
            <a:endParaRPr lang="zh-CN" altLang="en-US" dirty="0"/>
          </a:p>
        </p:txBody>
      </p:sp>
      <p:sp>
        <p:nvSpPr>
          <p:cNvPr id="20483" name="内容占位符 2"/>
          <p:cNvSpPr>
            <a:spLocks noGrp="1"/>
          </p:cNvSpPr>
          <p:nvPr>
            <p:ph idx="1"/>
          </p:nvPr>
        </p:nvSpPr>
        <p:spPr/>
        <p:txBody>
          <a:bodyPr/>
          <a:lstStyle/>
          <a:p>
            <a:pPr marL="0" indent="0">
              <a:buFontTx/>
              <a:buNone/>
            </a:pPr>
            <a:r>
              <a:rPr lang="zh-CN" altLang="zh-CN" smtClean="0"/>
              <a:t>由于</a:t>
            </a:r>
            <a:r>
              <a:rPr lang="en-US" altLang="zh-CN" smtClean="0"/>
              <a:t>CPU</a:t>
            </a:r>
            <a:r>
              <a:rPr lang="zh-CN" altLang="zh-CN" smtClean="0"/>
              <a:t>的处理速度远超过内存，使得</a:t>
            </a:r>
            <a:r>
              <a:rPr lang="en-US" altLang="zh-CN" smtClean="0"/>
              <a:t>CPU</a:t>
            </a:r>
            <a:r>
              <a:rPr lang="zh-CN" altLang="zh-CN" smtClean="0"/>
              <a:t>经常处于等待状态，影响系统的整体处理能力。</a:t>
            </a:r>
          </a:p>
          <a:p>
            <a:pPr marL="0" indent="0">
              <a:buFontTx/>
              <a:buNone/>
            </a:pPr>
            <a:r>
              <a:rPr lang="zh-CN" altLang="zh-CN" smtClean="0"/>
              <a:t>据统计，</a:t>
            </a:r>
            <a:r>
              <a:rPr lang="en-US" altLang="zh-CN" smtClean="0"/>
              <a:t>CPU</a:t>
            </a:r>
            <a:r>
              <a:rPr lang="zh-CN" altLang="zh-CN" smtClean="0"/>
              <a:t>经常会读取同一块或者相邻数据块，如果将这些数据块提前读入高速缓冲存储器（</a:t>
            </a:r>
            <a:r>
              <a:rPr lang="en-US" altLang="zh-CN" smtClean="0"/>
              <a:t>Cache</a:t>
            </a:r>
            <a:r>
              <a:rPr lang="zh-CN" altLang="zh-CN" smtClean="0"/>
              <a:t>，简称高速缓存）中，在需要时微处理器可以直接读写高速缓存，从而提高数据的存取速度</a:t>
            </a:r>
            <a:endParaRPr lang="zh-CN" altLang="en-US" smtClean="0"/>
          </a:p>
        </p:txBody>
      </p:sp>
      <p:sp>
        <p:nvSpPr>
          <p:cNvPr id="2048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aphicFrame>
        <p:nvGraphicFramePr>
          <p:cNvPr id="20485" name="对象 4"/>
          <p:cNvGraphicFramePr>
            <a:graphicFrameLocks/>
          </p:cNvGraphicFramePr>
          <p:nvPr/>
        </p:nvGraphicFramePr>
        <p:xfrm>
          <a:off x="4572000" y="4149725"/>
          <a:ext cx="3744913" cy="2232025"/>
        </p:xfrm>
        <a:graphic>
          <a:graphicData uri="http://schemas.openxmlformats.org/presentationml/2006/ole">
            <mc:AlternateContent xmlns:mc="http://schemas.openxmlformats.org/markup-compatibility/2006">
              <mc:Choice xmlns:v="urn:schemas-microsoft-com:vml" Requires="v">
                <p:oleObj spid="_x0000_s20486" r:id="rId3" imgW="2903113" imgH="1463040" progId="Visio.Drawing.11">
                  <p:embed/>
                </p:oleObj>
              </mc:Choice>
              <mc:Fallback>
                <p:oleObj r:id="rId3" imgW="2903113" imgH="1463040" progId="Visio.Drawing.11">
                  <p:embed/>
                  <p:pic>
                    <p:nvPicPr>
                      <p:cNvPr id="0" name="对象 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4149725"/>
                        <a:ext cx="3744913" cy="223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bwMode="auto"/>
        <p:txBody>
          <a:bodyPr vert="horz" wrap="square" lIns="91440" tIns="45720" rIns="91440" bIns="45720" numCol="1" anchorCtr="0" compatLnSpc="1">
            <a:prstTxWarp prst="textNoShape">
              <a:avLst/>
            </a:prstTxWarp>
          </a:bodyPr>
          <a:lstStyle/>
          <a:p>
            <a:r>
              <a:rPr lang="zh-CN" altLang="en-US" smtClean="0">
                <a:effectLst/>
                <a:sym typeface="华文新魏" pitchFamily="2" charset="-122"/>
              </a:rPr>
              <a:t>目  录</a:t>
            </a:r>
          </a:p>
        </p:txBody>
      </p:sp>
      <p:sp>
        <p:nvSpPr>
          <p:cNvPr id="3075" name="Rectangle 3"/>
          <p:cNvSpPr>
            <a:spLocks noGrp="1" noChangeArrowheads="1"/>
          </p:cNvSpPr>
          <p:nvPr>
            <p:ph idx="1"/>
          </p:nvPr>
        </p:nvSpPr>
        <p:spPr>
          <a:xfrm>
            <a:off x="684213" y="1989138"/>
            <a:ext cx="7772400" cy="4114800"/>
          </a:xfrm>
        </p:spPr>
        <p:txBody>
          <a:bodyPr/>
          <a:lstStyle/>
          <a:p>
            <a:pPr marL="0" indent="0">
              <a:buFontTx/>
              <a:buNone/>
            </a:pPr>
            <a:r>
              <a:rPr lang="en-US" altLang="zh-CN" smtClean="0"/>
              <a:t>3.1  </a:t>
            </a:r>
            <a:r>
              <a:rPr lang="zh-CN" altLang="en-US" smtClean="0"/>
              <a:t>现代计算机的结构	</a:t>
            </a:r>
            <a:endParaRPr lang="en-US" altLang="zh-CN" smtClean="0"/>
          </a:p>
          <a:p>
            <a:pPr marL="0" indent="0">
              <a:buFontTx/>
              <a:buNone/>
            </a:pPr>
            <a:r>
              <a:rPr lang="en-US" altLang="zh-CN" smtClean="0"/>
              <a:t>3.2  </a:t>
            </a:r>
            <a:r>
              <a:rPr lang="zh-CN" altLang="en-US" smtClean="0"/>
              <a:t>计算机的应用领域	</a:t>
            </a:r>
            <a:endParaRPr lang="en-US" altLang="zh-CN" smtClean="0"/>
          </a:p>
          <a:p>
            <a:pPr marL="0" indent="0">
              <a:buFontTx/>
              <a:buNone/>
            </a:pPr>
            <a:r>
              <a:rPr lang="en-US" altLang="zh-CN" smtClean="0"/>
              <a:t>3.3  </a:t>
            </a:r>
            <a:r>
              <a:rPr lang="zh-CN" altLang="en-US" smtClean="0"/>
              <a:t>单片机	</a:t>
            </a:r>
            <a:endParaRPr lang="en-US" altLang="zh-CN" smtClean="0"/>
          </a:p>
          <a:p>
            <a:pPr marL="0" indent="0">
              <a:buFontTx/>
              <a:buNone/>
            </a:pPr>
            <a:r>
              <a:rPr lang="en-US" altLang="zh-CN" smtClean="0"/>
              <a:t>3.4  </a:t>
            </a:r>
            <a:r>
              <a:rPr lang="zh-CN" altLang="en-US" smtClean="0"/>
              <a:t>高性能计算与分布式计算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高速缓存</a:t>
            </a:r>
            <a:r>
              <a:rPr lang="en-US" altLang="zh-CN" dirty="0" smtClean="0">
                <a:effectLst/>
              </a:rPr>
              <a:t>Cache</a:t>
            </a:r>
            <a:endParaRPr lang="zh-CN" altLang="en-US" dirty="0"/>
          </a:p>
        </p:txBody>
      </p:sp>
      <p:sp>
        <p:nvSpPr>
          <p:cNvPr id="21507" name="内容占位符 2"/>
          <p:cNvSpPr>
            <a:spLocks noGrp="1"/>
          </p:cNvSpPr>
          <p:nvPr>
            <p:ph idx="1"/>
          </p:nvPr>
        </p:nvSpPr>
        <p:spPr/>
        <p:txBody>
          <a:bodyPr/>
          <a:lstStyle/>
          <a:p>
            <a:pPr marL="0" indent="0">
              <a:buFontTx/>
              <a:buNone/>
            </a:pPr>
            <a:r>
              <a:rPr lang="zh-CN" altLang="zh-CN" smtClean="0"/>
              <a:t>高速缓存可以制作在主板上、</a:t>
            </a:r>
            <a:r>
              <a:rPr lang="en-US" altLang="zh-CN" smtClean="0"/>
              <a:t>CPU</a:t>
            </a:r>
            <a:r>
              <a:rPr lang="zh-CN" altLang="zh-CN" smtClean="0"/>
              <a:t>上或者</a:t>
            </a:r>
            <a:r>
              <a:rPr lang="en-US" altLang="zh-CN" smtClean="0"/>
              <a:t>CPU</a:t>
            </a:r>
            <a:r>
              <a:rPr lang="zh-CN" altLang="zh-CN" smtClean="0"/>
              <a:t>的内核上，一般将高速缓存分为一级、二级、三级缓存</a:t>
            </a:r>
            <a:r>
              <a:rPr lang="zh-CN" altLang="en-US" smtClean="0"/>
              <a:t>。</a:t>
            </a:r>
            <a:endParaRPr lang="en-US" altLang="zh-CN" smtClean="0"/>
          </a:p>
        </p:txBody>
      </p:sp>
      <p:sp>
        <p:nvSpPr>
          <p:cNvPr id="21508" name="矩形 3"/>
          <p:cNvSpPr>
            <a:spLocks noChangeArrowheads="1"/>
          </p:cNvSpPr>
          <p:nvPr/>
        </p:nvSpPr>
        <p:spPr bwMode="auto">
          <a:xfrm>
            <a:off x="755650" y="3644900"/>
            <a:ext cx="7704138" cy="2678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zh-CN"/>
              <a:t>提示：</a:t>
            </a:r>
          </a:p>
          <a:p>
            <a:r>
              <a:rPr lang="zh-CN" altLang="zh-CN"/>
              <a:t>缓存的思维模式，把即将要处理的数据和信息提前准备好，可以显著提高计算和处理速度。在生活中，提前准备好上学的书包、提前做好饭菜、提前买好火车票等，都可以提高效率。缓存的思想不仅应用在</a:t>
            </a:r>
            <a:r>
              <a:rPr lang="en-US" altLang="zh-CN"/>
              <a:t>CPU</a:t>
            </a:r>
            <a:r>
              <a:rPr lang="zh-CN" altLang="zh-CN"/>
              <a:t>和内存之间，还可以用在内存和硬盘之间，内存与其他外部设备之间。</a:t>
            </a:r>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smtClean="0">
                <a:effectLst/>
              </a:rPr>
              <a:t>4</a:t>
            </a:r>
            <a:r>
              <a:rPr lang="zh-CN" altLang="zh-CN" dirty="0" smtClean="0">
                <a:effectLst/>
              </a:rPr>
              <a:t>．硬盘</a:t>
            </a:r>
            <a:endParaRPr lang="zh-CN" altLang="en-US" dirty="0"/>
          </a:p>
        </p:txBody>
      </p:sp>
      <p:sp>
        <p:nvSpPr>
          <p:cNvPr id="22531" name="内容占位符 2"/>
          <p:cNvSpPr>
            <a:spLocks noGrp="1"/>
          </p:cNvSpPr>
          <p:nvPr>
            <p:ph idx="1"/>
          </p:nvPr>
        </p:nvSpPr>
        <p:spPr>
          <a:xfrm>
            <a:off x="685800" y="1981200"/>
            <a:ext cx="4391025" cy="4114800"/>
          </a:xfrm>
        </p:spPr>
        <p:txBody>
          <a:bodyPr/>
          <a:lstStyle/>
          <a:p>
            <a:pPr marL="0" indent="0">
              <a:buFontTx/>
              <a:buNone/>
            </a:pPr>
            <a:r>
              <a:rPr lang="zh-CN" altLang="zh-CN" smtClean="0"/>
              <a:t>硬盘是一种采用磁性材料制作的大容量存储器，可以永久保存数据。</a:t>
            </a:r>
            <a:endParaRPr lang="en-US" altLang="zh-CN" smtClean="0"/>
          </a:p>
          <a:p>
            <a:pPr marL="0" indent="0">
              <a:buFontTx/>
              <a:buNone/>
            </a:pPr>
            <a:r>
              <a:rPr lang="zh-CN" altLang="en-US" sz="2000" smtClean="0"/>
              <a:t>（</a:t>
            </a:r>
            <a:r>
              <a:rPr lang="en-US" altLang="zh-CN" sz="2000" smtClean="0"/>
              <a:t>1</a:t>
            </a:r>
            <a:r>
              <a:rPr lang="zh-CN" altLang="en-US" sz="2000" smtClean="0"/>
              <a:t>）</a:t>
            </a:r>
            <a:r>
              <a:rPr lang="zh-CN" altLang="zh-CN" sz="2000" smtClean="0"/>
              <a:t>硬盘由若干个盘片和读写臂组成，读写臂上有读写磁头</a:t>
            </a:r>
            <a:endParaRPr lang="en-US" altLang="zh-CN" sz="2000" smtClean="0"/>
          </a:p>
          <a:p>
            <a:pPr marL="0" indent="0">
              <a:buFontTx/>
              <a:buNone/>
            </a:pPr>
            <a:r>
              <a:rPr lang="zh-CN" altLang="en-US" sz="2000" smtClean="0"/>
              <a:t>（</a:t>
            </a:r>
            <a:r>
              <a:rPr lang="en-US" altLang="zh-CN" sz="2000" smtClean="0"/>
              <a:t>2</a:t>
            </a:r>
            <a:r>
              <a:rPr lang="zh-CN" altLang="en-US" sz="2000" smtClean="0"/>
              <a:t>）</a:t>
            </a:r>
            <a:r>
              <a:rPr lang="zh-CN" altLang="zh-CN" sz="2000" smtClean="0"/>
              <a:t>一个盘片被划分为若干个同心圆，每个同心圆称为</a:t>
            </a:r>
            <a:r>
              <a:rPr lang="zh-CN" altLang="zh-CN" sz="2000" smtClean="0">
                <a:solidFill>
                  <a:srgbClr val="FF0000"/>
                </a:solidFill>
              </a:rPr>
              <a:t>磁道</a:t>
            </a:r>
            <a:endParaRPr lang="en-US" altLang="zh-CN" sz="2000" smtClean="0">
              <a:solidFill>
                <a:srgbClr val="FF0000"/>
              </a:solidFill>
            </a:endParaRPr>
          </a:p>
          <a:p>
            <a:pPr marL="0" indent="0">
              <a:buFontTx/>
              <a:buNone/>
            </a:pPr>
            <a:r>
              <a:rPr lang="zh-CN" altLang="en-US" sz="2000" smtClean="0"/>
              <a:t>（</a:t>
            </a:r>
            <a:r>
              <a:rPr lang="en-US" altLang="zh-CN" sz="2000" smtClean="0"/>
              <a:t>3</a:t>
            </a:r>
            <a:r>
              <a:rPr lang="zh-CN" altLang="en-US" sz="2000" smtClean="0"/>
              <a:t>）</a:t>
            </a:r>
            <a:r>
              <a:rPr lang="zh-CN" altLang="zh-CN" sz="2000" smtClean="0"/>
              <a:t>不同盘片的相同磁道构成一个</a:t>
            </a:r>
            <a:r>
              <a:rPr lang="zh-CN" altLang="zh-CN" sz="2000" smtClean="0">
                <a:solidFill>
                  <a:srgbClr val="FF0000"/>
                </a:solidFill>
              </a:rPr>
              <a:t>柱面</a:t>
            </a:r>
            <a:endParaRPr lang="en-US" altLang="zh-CN" sz="2000" smtClean="0">
              <a:solidFill>
                <a:srgbClr val="FF0000"/>
              </a:solidFill>
            </a:endParaRPr>
          </a:p>
          <a:p>
            <a:pPr marL="0" indent="0">
              <a:buFontTx/>
              <a:buNone/>
            </a:pPr>
            <a:r>
              <a:rPr lang="zh-CN" altLang="en-US" sz="2000" smtClean="0"/>
              <a:t>（</a:t>
            </a:r>
            <a:r>
              <a:rPr lang="en-US" altLang="zh-CN" sz="2000" smtClean="0"/>
              <a:t>4</a:t>
            </a:r>
            <a:r>
              <a:rPr lang="zh-CN" altLang="en-US" sz="2000" smtClean="0"/>
              <a:t>）</a:t>
            </a:r>
            <a:r>
              <a:rPr lang="zh-CN" altLang="zh-CN" sz="2000" smtClean="0"/>
              <a:t>每个磁道又被分为若干个扇形区域，称为</a:t>
            </a:r>
            <a:r>
              <a:rPr lang="zh-CN" altLang="zh-CN" sz="2000" smtClean="0">
                <a:solidFill>
                  <a:srgbClr val="FF0000"/>
                </a:solidFill>
              </a:rPr>
              <a:t>扇区</a:t>
            </a:r>
            <a:r>
              <a:rPr lang="zh-CN" altLang="en-US" sz="2000" smtClean="0"/>
              <a:t>。</a:t>
            </a:r>
            <a:r>
              <a:rPr lang="zh-CN" altLang="zh-CN" sz="2000" smtClean="0"/>
              <a:t>一个扇区可以存储</a:t>
            </a:r>
            <a:r>
              <a:rPr lang="en-US" altLang="zh-CN" sz="2000" smtClean="0"/>
              <a:t>512Byte</a:t>
            </a:r>
            <a:r>
              <a:rPr lang="zh-CN" altLang="zh-CN" sz="2000" smtClean="0"/>
              <a:t>数据</a:t>
            </a:r>
            <a:endParaRPr lang="zh-CN" altLang="en-US" sz="2000" smtClean="0"/>
          </a:p>
        </p:txBody>
      </p:sp>
      <p:pic>
        <p:nvPicPr>
          <p:cNvPr id="22532" name="图片 3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3800" y="3357563"/>
            <a:ext cx="3575050" cy="2808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硬盘</a:t>
            </a:r>
            <a:endParaRPr lang="zh-CN" altLang="en-US" dirty="0"/>
          </a:p>
        </p:txBody>
      </p:sp>
      <p:sp>
        <p:nvSpPr>
          <p:cNvPr id="23555" name="内容占位符 2"/>
          <p:cNvSpPr>
            <a:spLocks noGrp="1"/>
          </p:cNvSpPr>
          <p:nvPr>
            <p:ph idx="1"/>
          </p:nvPr>
        </p:nvSpPr>
        <p:spPr/>
        <p:txBody>
          <a:bodyPr/>
          <a:lstStyle/>
          <a:p>
            <a:pPr marL="0" indent="0">
              <a:buFontTx/>
              <a:buNone/>
            </a:pPr>
            <a:r>
              <a:rPr lang="zh-CN" altLang="zh-CN" smtClean="0"/>
              <a:t>硬盘的读写时间包括寻道时间、旋转时间和传输时间。</a:t>
            </a:r>
            <a:endParaRPr lang="en-US" altLang="zh-CN" smtClean="0"/>
          </a:p>
          <a:p>
            <a:pPr marL="0" indent="0">
              <a:buFontTx/>
              <a:buNone/>
            </a:pPr>
            <a:r>
              <a:rPr lang="zh-CN" altLang="zh-CN" smtClean="0"/>
              <a:t>在硬盘中，一个大文件最好存储在连续的扇区中。在读写时可以连续读写，减少寻道时间和旋转时间，从而提高读写的速度。</a:t>
            </a:r>
            <a:endParaRPr lang="en-US" altLang="zh-CN" smtClean="0"/>
          </a:p>
          <a:p>
            <a:pPr marL="0" indent="0">
              <a:buFontTx/>
              <a:buNone/>
            </a:pPr>
            <a:r>
              <a:rPr lang="zh-CN" altLang="zh-CN" smtClean="0"/>
              <a:t>如果一个文件碎片较多，那么读写速度会显著减慢。</a:t>
            </a:r>
          </a:p>
          <a:p>
            <a:pPr marL="0" indent="0">
              <a:buFontTx/>
              <a:buNone/>
            </a:pPr>
            <a:endParaRPr lang="zh-CN" altLang="en-US" smtClean="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硬盘</a:t>
            </a:r>
            <a:endParaRPr lang="zh-CN" altLang="en-US" dirty="0"/>
          </a:p>
        </p:txBody>
      </p:sp>
      <p:sp>
        <p:nvSpPr>
          <p:cNvPr id="24579" name="内容占位符 2"/>
          <p:cNvSpPr>
            <a:spLocks noGrp="1"/>
          </p:cNvSpPr>
          <p:nvPr>
            <p:ph idx="1"/>
          </p:nvPr>
        </p:nvSpPr>
        <p:spPr/>
        <p:txBody>
          <a:bodyPr/>
          <a:lstStyle/>
          <a:p>
            <a:r>
              <a:rPr lang="en-US" altLang="zh-CN" smtClean="0"/>
              <a:t>1956</a:t>
            </a:r>
            <a:r>
              <a:rPr lang="zh-CN" altLang="zh-CN" smtClean="0"/>
              <a:t>年的</a:t>
            </a:r>
            <a:r>
              <a:rPr lang="en-US" altLang="zh-CN" smtClean="0"/>
              <a:t>IBM 350</a:t>
            </a:r>
            <a:r>
              <a:rPr lang="zh-CN" altLang="zh-CN" smtClean="0"/>
              <a:t>硬盘</a:t>
            </a:r>
            <a:endParaRPr lang="en-US" altLang="zh-CN" smtClean="0"/>
          </a:p>
          <a:p>
            <a:r>
              <a:rPr lang="zh-CN" altLang="zh-CN" smtClean="0"/>
              <a:t>它的尺寸很大但却只有</a:t>
            </a:r>
            <a:r>
              <a:rPr lang="en-US" altLang="zh-CN" smtClean="0"/>
              <a:t>5MB</a:t>
            </a:r>
            <a:r>
              <a:rPr lang="zh-CN" altLang="zh-CN" smtClean="0"/>
              <a:t>的空间</a:t>
            </a:r>
            <a:endParaRPr lang="zh-CN" altLang="en-US" smtClean="0"/>
          </a:p>
        </p:txBody>
      </p:sp>
      <p:pic>
        <p:nvPicPr>
          <p:cNvPr id="24580" name="图片 4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1500" y="3492500"/>
            <a:ext cx="2566988" cy="26146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硬盘</a:t>
            </a:r>
            <a:endParaRPr lang="zh-CN" altLang="en-US" dirty="0"/>
          </a:p>
        </p:txBody>
      </p:sp>
      <p:sp>
        <p:nvSpPr>
          <p:cNvPr id="25603" name="内容占位符 2"/>
          <p:cNvSpPr>
            <a:spLocks noGrp="1"/>
          </p:cNvSpPr>
          <p:nvPr>
            <p:ph idx="1"/>
          </p:nvPr>
        </p:nvSpPr>
        <p:spPr/>
        <p:txBody>
          <a:bodyPr/>
          <a:lstStyle/>
          <a:p>
            <a:pPr marL="0" indent="0">
              <a:buFontTx/>
              <a:buNone/>
            </a:pPr>
            <a:r>
              <a:rPr lang="zh-CN" altLang="zh-CN" smtClean="0"/>
              <a:t>硬盘的性能指标如下：</a:t>
            </a:r>
          </a:p>
          <a:p>
            <a:pPr marL="0" indent="0">
              <a:buFontTx/>
              <a:buNone/>
            </a:pPr>
            <a:r>
              <a:rPr lang="zh-CN" altLang="zh-CN" smtClean="0"/>
              <a:t>（</a:t>
            </a:r>
            <a:r>
              <a:rPr lang="en-US" altLang="zh-CN" smtClean="0"/>
              <a:t>1</a:t>
            </a:r>
            <a:r>
              <a:rPr lang="zh-CN" altLang="zh-CN" smtClean="0"/>
              <a:t>）尺寸：</a:t>
            </a:r>
            <a:r>
              <a:rPr lang="en-US" altLang="zh-CN" smtClean="0"/>
              <a:t>3.5</a:t>
            </a:r>
            <a:r>
              <a:rPr lang="zh-CN" altLang="zh-CN" smtClean="0"/>
              <a:t>寸</a:t>
            </a:r>
            <a:r>
              <a:rPr lang="zh-CN" altLang="en-US" smtClean="0"/>
              <a:t>，</a:t>
            </a:r>
            <a:r>
              <a:rPr lang="en-US" altLang="zh-CN" smtClean="0"/>
              <a:t>2.5</a:t>
            </a:r>
            <a:r>
              <a:rPr lang="zh-CN" altLang="zh-CN" smtClean="0"/>
              <a:t>寸</a:t>
            </a:r>
          </a:p>
          <a:p>
            <a:pPr marL="0" indent="0">
              <a:buFontTx/>
              <a:buNone/>
            </a:pPr>
            <a:r>
              <a:rPr lang="zh-CN" altLang="zh-CN" smtClean="0"/>
              <a:t>（</a:t>
            </a:r>
            <a:r>
              <a:rPr lang="en-US" altLang="zh-CN" smtClean="0"/>
              <a:t>2</a:t>
            </a:r>
            <a:r>
              <a:rPr lang="zh-CN" altLang="zh-CN" smtClean="0"/>
              <a:t>）容量：一般为几百</a:t>
            </a:r>
            <a:r>
              <a:rPr lang="en-US" altLang="zh-CN" smtClean="0"/>
              <a:t>GB</a:t>
            </a:r>
            <a:r>
              <a:rPr lang="zh-CN" altLang="zh-CN" smtClean="0"/>
              <a:t>，到几</a:t>
            </a:r>
            <a:r>
              <a:rPr lang="en-US" altLang="zh-CN" smtClean="0"/>
              <a:t>TB</a:t>
            </a:r>
            <a:endParaRPr lang="zh-CN" altLang="zh-CN" smtClean="0"/>
          </a:p>
          <a:p>
            <a:pPr marL="0" indent="0">
              <a:buFontTx/>
              <a:buNone/>
            </a:pPr>
            <a:r>
              <a:rPr lang="zh-CN" altLang="zh-CN" smtClean="0"/>
              <a:t>（</a:t>
            </a:r>
            <a:r>
              <a:rPr lang="en-US" altLang="zh-CN" smtClean="0"/>
              <a:t>3</a:t>
            </a:r>
            <a:r>
              <a:rPr lang="zh-CN" altLang="zh-CN" smtClean="0"/>
              <a:t>）转速：硬盘的转速越快，则读写的也越快。常见转速有</a:t>
            </a:r>
            <a:r>
              <a:rPr lang="en-US" altLang="zh-CN" smtClean="0"/>
              <a:t>5400r/min</a:t>
            </a:r>
            <a:r>
              <a:rPr lang="zh-CN" altLang="zh-CN" smtClean="0"/>
              <a:t>，</a:t>
            </a:r>
            <a:r>
              <a:rPr lang="en-US" altLang="zh-CN" smtClean="0"/>
              <a:t>7200r/min</a:t>
            </a:r>
            <a:r>
              <a:rPr lang="zh-CN" altLang="zh-CN" smtClean="0"/>
              <a:t>。</a:t>
            </a:r>
          </a:p>
          <a:p>
            <a:pPr marL="0" indent="0">
              <a:buFontTx/>
              <a:buNone/>
            </a:pPr>
            <a:endParaRPr lang="zh-CN" altLang="en-US" smtClean="0"/>
          </a:p>
        </p:txBody>
      </p:sp>
      <p:pic>
        <p:nvPicPr>
          <p:cNvPr id="25604" name="图片 4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088" y="4010025"/>
            <a:ext cx="2665412" cy="2228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5" name="图片 1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8400" y="4594225"/>
            <a:ext cx="2232025" cy="186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a:effectLst/>
              </a:rPr>
              <a:t>硬盘</a:t>
            </a:r>
            <a:endParaRPr lang="zh-CN" altLang="en-US" dirty="0"/>
          </a:p>
        </p:txBody>
      </p:sp>
      <p:sp>
        <p:nvSpPr>
          <p:cNvPr id="26627" name="内容占位符 2"/>
          <p:cNvSpPr>
            <a:spLocks noGrp="1"/>
          </p:cNvSpPr>
          <p:nvPr>
            <p:ph idx="1"/>
          </p:nvPr>
        </p:nvSpPr>
        <p:spPr/>
        <p:txBody>
          <a:bodyPr/>
          <a:lstStyle/>
          <a:p>
            <a:pPr marL="0" indent="0">
              <a:buFontTx/>
              <a:buNone/>
            </a:pPr>
            <a:r>
              <a:rPr lang="zh-CN" altLang="zh-CN" smtClean="0"/>
              <a:t>固态硬盘（</a:t>
            </a:r>
            <a:r>
              <a:rPr lang="en-US" altLang="zh-CN" smtClean="0"/>
              <a:t>Solid State Drives</a:t>
            </a:r>
            <a:r>
              <a:rPr lang="zh-CN" altLang="zh-CN" smtClean="0"/>
              <a:t>，</a:t>
            </a:r>
            <a:r>
              <a:rPr lang="en-US" altLang="zh-CN" smtClean="0"/>
              <a:t>SSD</a:t>
            </a:r>
            <a:r>
              <a:rPr lang="zh-CN" altLang="zh-CN" smtClean="0"/>
              <a:t>），用固态电子存储芯片阵列而制成的硬盘</a:t>
            </a:r>
            <a:endParaRPr lang="zh-CN" altLang="en-US" smtClean="0"/>
          </a:p>
        </p:txBody>
      </p:sp>
      <p:pic>
        <p:nvPicPr>
          <p:cNvPr id="26628" name="Picture 5" descr="timg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76788" y="4149725"/>
            <a:ext cx="3673475" cy="2232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4</a:t>
            </a:r>
            <a:r>
              <a:rPr lang="zh-CN" altLang="zh-CN" dirty="0">
                <a:effectLst/>
              </a:rPr>
              <a:t>．移动存储设备</a:t>
            </a:r>
            <a:endParaRPr lang="zh-CN" altLang="en-US" dirty="0"/>
          </a:p>
        </p:txBody>
      </p:sp>
      <p:sp>
        <p:nvSpPr>
          <p:cNvPr id="3" name="内容占位符 2"/>
          <p:cNvSpPr>
            <a:spLocks noGrp="1"/>
          </p:cNvSpPr>
          <p:nvPr>
            <p:ph idx="1"/>
          </p:nvPr>
        </p:nvSpPr>
        <p:spPr/>
        <p:txBody>
          <a:bodyPr/>
          <a:lstStyle/>
          <a:p>
            <a:pPr marL="0" indent="0">
              <a:buFontTx/>
              <a:buNone/>
              <a:defRPr/>
            </a:pPr>
            <a:r>
              <a:rPr lang="zh-CN" altLang="zh-CN" dirty="0" smtClean="0"/>
              <a:t>（</a:t>
            </a:r>
            <a:r>
              <a:rPr lang="en-US" altLang="zh-CN" dirty="0"/>
              <a:t>1</a:t>
            </a:r>
            <a:r>
              <a:rPr lang="zh-CN" altLang="zh-CN" dirty="0"/>
              <a:t>）移动</a:t>
            </a:r>
            <a:r>
              <a:rPr lang="zh-CN" altLang="zh-CN" dirty="0" smtClean="0"/>
              <a:t>硬盘</a:t>
            </a:r>
            <a:endParaRPr lang="en-US" altLang="zh-CN" dirty="0" smtClean="0"/>
          </a:p>
          <a:p>
            <a:pPr marL="0" indent="0">
              <a:buFontTx/>
              <a:buNone/>
              <a:defRPr/>
            </a:pPr>
            <a:r>
              <a:rPr lang="zh-CN" altLang="zh-CN" dirty="0"/>
              <a:t>（</a:t>
            </a:r>
            <a:r>
              <a:rPr lang="en-US" altLang="zh-CN" dirty="0"/>
              <a:t>2</a:t>
            </a:r>
            <a:r>
              <a:rPr lang="zh-CN" altLang="zh-CN" dirty="0"/>
              <a:t>）光盘</a:t>
            </a:r>
          </a:p>
          <a:p>
            <a:pPr marL="0" indent="0">
              <a:buFontTx/>
              <a:buNone/>
              <a:defRPr/>
            </a:pPr>
            <a:r>
              <a:rPr lang="zh-CN" altLang="zh-CN" dirty="0"/>
              <a:t>（</a:t>
            </a:r>
            <a:r>
              <a:rPr lang="en-US" altLang="zh-CN" dirty="0"/>
              <a:t>3</a:t>
            </a:r>
            <a:r>
              <a:rPr lang="zh-CN" altLang="zh-CN" dirty="0"/>
              <a:t>）软盘</a:t>
            </a:r>
          </a:p>
          <a:p>
            <a:pPr marL="0" indent="0">
              <a:buFontTx/>
              <a:buNone/>
              <a:defRPr/>
            </a:pPr>
            <a:r>
              <a:rPr lang="zh-CN" altLang="zh-CN" dirty="0"/>
              <a:t>（</a:t>
            </a:r>
            <a:r>
              <a:rPr lang="en-US" altLang="zh-CN" dirty="0"/>
              <a:t>4</a:t>
            </a:r>
            <a:r>
              <a:rPr lang="zh-CN" altLang="zh-CN" dirty="0"/>
              <a:t>）</a:t>
            </a:r>
            <a:r>
              <a:rPr lang="en-US" altLang="zh-CN" dirty="0"/>
              <a:t>U</a:t>
            </a:r>
            <a:r>
              <a:rPr lang="zh-CN" altLang="zh-CN" dirty="0"/>
              <a:t>盘和存储卡</a:t>
            </a:r>
          </a:p>
          <a:p>
            <a:pPr>
              <a:defRPr/>
            </a:pPr>
            <a:endParaRPr lang="zh-CN" altLang="en-US" dirty="0"/>
          </a:p>
        </p:txBody>
      </p:sp>
      <p:pic>
        <p:nvPicPr>
          <p:cNvPr id="27652" name="图片 1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7175" y="1989138"/>
            <a:ext cx="2216150" cy="1944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3" name="图片 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3325" y="2133600"/>
            <a:ext cx="2079625" cy="1355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4" name="图片 1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0113" y="4292600"/>
            <a:ext cx="4221162"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5" name="图片 1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9925" y="4378325"/>
            <a:ext cx="1390650"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6" name="图片 2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70575" y="3429000"/>
            <a:ext cx="1725613" cy="194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7" name="图片 46" descr="说明: C:\Users\Administrator\Desktop\1e30e924b899a9012d32d2a11d950a7b0208f526.jpg"/>
          <p:cNvPicPr>
            <a:picLocks noChangeAspect="1" noChangeArrowheads="1"/>
          </p:cNvPicPr>
          <p:nvPr/>
        </p:nvPicPr>
        <p:blipFill>
          <a:blip r:embed="rId7">
            <a:extLst>
              <a:ext uri="{28A0092B-C50C-407E-A947-70E740481C1C}">
                <a14:useLocalDpi xmlns:a14="http://schemas.microsoft.com/office/drawing/2010/main" val="0"/>
              </a:ext>
            </a:extLst>
          </a:blip>
          <a:srcRect l="22842" t="13158" r="22842" b="13158"/>
          <a:stretch>
            <a:fillRect/>
          </a:stretch>
        </p:blipFill>
        <p:spPr bwMode="auto">
          <a:xfrm>
            <a:off x="6021388" y="5464175"/>
            <a:ext cx="1960562" cy="989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移动存储设备</a:t>
            </a:r>
            <a:endParaRPr lang="zh-CN" altLang="en-US" dirty="0"/>
          </a:p>
        </p:txBody>
      </p:sp>
      <p:sp>
        <p:nvSpPr>
          <p:cNvPr id="28675" name="内容占位符 2"/>
          <p:cNvSpPr>
            <a:spLocks noGrp="1"/>
          </p:cNvSpPr>
          <p:nvPr>
            <p:ph idx="1"/>
          </p:nvPr>
        </p:nvSpPr>
        <p:spPr/>
        <p:txBody>
          <a:bodyPr/>
          <a:lstStyle/>
          <a:p>
            <a:pPr marL="0" indent="0">
              <a:buFontTx/>
              <a:buNone/>
            </a:pPr>
            <a:r>
              <a:rPr lang="zh-CN" altLang="zh-CN" smtClean="0"/>
              <a:t>（</a:t>
            </a:r>
            <a:r>
              <a:rPr lang="en-US" altLang="zh-CN" smtClean="0"/>
              <a:t>5</a:t>
            </a:r>
            <a:r>
              <a:rPr lang="zh-CN" altLang="zh-CN" smtClean="0"/>
              <a:t>）写保护口</a:t>
            </a:r>
            <a:endParaRPr lang="en-US" altLang="zh-CN" smtClean="0"/>
          </a:p>
          <a:p>
            <a:pPr marL="0" indent="0">
              <a:buFontTx/>
              <a:buNone/>
            </a:pPr>
            <a:r>
              <a:rPr lang="zh-CN" altLang="zh-CN" smtClean="0"/>
              <a:t>用于控制软盘、</a:t>
            </a:r>
            <a:r>
              <a:rPr lang="en-US" altLang="zh-CN" smtClean="0"/>
              <a:t>U</a:t>
            </a:r>
            <a:r>
              <a:rPr lang="zh-CN" altLang="zh-CN" smtClean="0"/>
              <a:t>盘、存储卡等可移动设备的“只读</a:t>
            </a:r>
            <a:r>
              <a:rPr lang="en-US" altLang="zh-CN" smtClean="0"/>
              <a:t>/</a:t>
            </a:r>
            <a:r>
              <a:rPr lang="zh-CN" altLang="zh-CN" smtClean="0"/>
              <a:t>可改写”状态，当其处于写保护状态时，只能读取不能写入。写保护口可以防止误删除、误格式化以及病毒感染等。</a:t>
            </a:r>
            <a:endParaRPr lang="zh-CN" altLang="en-US" smtClean="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a:effectLst/>
              </a:rPr>
              <a:t>计算机的存储体系</a:t>
            </a:r>
            <a:endParaRPr lang="zh-CN" altLang="en-US" dirty="0"/>
          </a:p>
        </p:txBody>
      </p:sp>
      <p:sp>
        <p:nvSpPr>
          <p:cNvPr id="29699" name="内容占位符 2"/>
          <p:cNvSpPr>
            <a:spLocks noGrp="1"/>
          </p:cNvSpPr>
          <p:nvPr>
            <p:ph idx="1"/>
          </p:nvPr>
        </p:nvSpPr>
        <p:spPr/>
        <p:txBody>
          <a:bodyPr/>
          <a:lstStyle/>
          <a:p>
            <a:endParaRPr lang="zh-CN" altLang="en-US" smtClean="0"/>
          </a:p>
        </p:txBody>
      </p:sp>
      <p:sp>
        <p:nvSpPr>
          <p:cNvPr id="29700" name="矩形 3"/>
          <p:cNvSpPr>
            <a:spLocks noChangeArrowheads="1"/>
          </p:cNvSpPr>
          <p:nvPr/>
        </p:nvSpPr>
        <p:spPr bwMode="auto">
          <a:xfrm>
            <a:off x="755650" y="2974975"/>
            <a:ext cx="7704138" cy="304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zh-CN"/>
              <a:t>计算机的存储体系：</a:t>
            </a:r>
            <a:r>
              <a:rPr lang="en-US" altLang="zh-CN"/>
              <a:t>CPU</a:t>
            </a:r>
            <a:r>
              <a:rPr lang="zh-CN" altLang="zh-CN"/>
              <a:t>中寄存器的数量少，存取速度最快；内存的存储容量小，存取速度快，内存只能临时保存数据；硬盘的存储容量大，存取速度慢，硬盘可以永久保存数据。</a:t>
            </a:r>
            <a:r>
              <a:rPr lang="en-US" altLang="zh-CN"/>
              <a:t>CPU</a:t>
            </a:r>
            <a:r>
              <a:rPr lang="zh-CN" altLang="zh-CN"/>
              <a:t>可以直接存取内存中的数据，而不能读取硬盘数据；</a:t>
            </a:r>
            <a:r>
              <a:rPr lang="en-US" altLang="zh-CN"/>
              <a:t>CPU</a:t>
            </a:r>
            <a:r>
              <a:rPr lang="zh-CN" altLang="zh-CN"/>
              <a:t>通过高速缓存</a:t>
            </a:r>
            <a:r>
              <a:rPr lang="en-US" altLang="zh-CN"/>
              <a:t>Cache</a:t>
            </a:r>
            <a:r>
              <a:rPr lang="zh-CN" altLang="zh-CN"/>
              <a:t>，提高内存与</a:t>
            </a:r>
            <a:r>
              <a:rPr lang="en-US" altLang="zh-CN"/>
              <a:t>CPU</a:t>
            </a:r>
            <a:r>
              <a:rPr lang="zh-CN" altLang="zh-CN"/>
              <a:t>的数据传输速度，从而显著提高系统的整体性能；硬盘中的数据必须先读入内存中，才能被</a:t>
            </a:r>
            <a:r>
              <a:rPr lang="en-US" altLang="zh-CN"/>
              <a:t>CPU</a:t>
            </a:r>
            <a:r>
              <a:rPr lang="zh-CN" altLang="zh-CN"/>
              <a:t>读取和处理。而各种移动存储设备提供了转移数据的可能。</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3.1.5  </a:t>
            </a:r>
            <a:r>
              <a:rPr lang="zh-CN" altLang="zh-CN" dirty="0">
                <a:effectLst/>
              </a:rPr>
              <a:t>输入设备和</a:t>
            </a:r>
            <a:r>
              <a:rPr lang="zh-CN" altLang="zh-CN" dirty="0" smtClean="0">
                <a:effectLst/>
              </a:rPr>
              <a:t>输出设备</a:t>
            </a:r>
            <a:endParaRPr lang="zh-CN" altLang="en-US" dirty="0"/>
          </a:p>
        </p:txBody>
      </p:sp>
      <p:sp>
        <p:nvSpPr>
          <p:cNvPr id="30723" name="内容占位符 2"/>
          <p:cNvSpPr>
            <a:spLocks noGrp="1"/>
          </p:cNvSpPr>
          <p:nvPr>
            <p:ph idx="1"/>
          </p:nvPr>
        </p:nvSpPr>
        <p:spPr/>
        <p:txBody>
          <a:bodyPr/>
          <a:lstStyle/>
          <a:p>
            <a:pPr marL="0" indent="0">
              <a:buFontTx/>
              <a:buNone/>
            </a:pPr>
            <a:r>
              <a:rPr lang="zh-CN" altLang="zh-CN" smtClean="0"/>
              <a:t>输入设备用于使得计算机感知外部世界的信息；</a:t>
            </a:r>
            <a:endParaRPr lang="en-US" altLang="zh-CN" smtClean="0"/>
          </a:p>
          <a:p>
            <a:pPr marL="0" indent="0">
              <a:buFontTx/>
              <a:buNone/>
            </a:pPr>
            <a:r>
              <a:rPr lang="zh-CN" altLang="zh-CN" smtClean="0"/>
              <a:t>输出设备用于将计算机的处理结果呈现给外部世界。</a:t>
            </a:r>
            <a:endParaRPr lang="en-US" altLang="zh-CN" smtClean="0"/>
          </a:p>
          <a:p>
            <a:pPr marL="0" indent="0">
              <a:buFontTx/>
              <a:buNone/>
            </a:pPr>
            <a:r>
              <a:rPr lang="zh-CN" altLang="zh-CN" smtClean="0"/>
              <a:t>输入输出设备是计算机和外界交换信息的工具，也是人和计算机进行交互的工具</a:t>
            </a:r>
            <a:endParaRPr lang="zh-CN" altLang="en-US" smtClean="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en-US" dirty="0" smtClean="0"/>
              <a:t>现代计算机的</a:t>
            </a:r>
            <a:r>
              <a:rPr lang="zh-CN" altLang="en-US" dirty="0"/>
              <a:t>组成</a:t>
            </a:r>
          </a:p>
        </p:txBody>
      </p:sp>
      <p:sp>
        <p:nvSpPr>
          <p:cNvPr id="4099" name="内容占位符 2"/>
          <p:cNvSpPr>
            <a:spLocks noGrp="1"/>
          </p:cNvSpPr>
          <p:nvPr>
            <p:ph idx="1"/>
          </p:nvPr>
        </p:nvSpPr>
        <p:spPr/>
        <p:txBody>
          <a:bodyPr/>
          <a:lstStyle/>
          <a:p>
            <a:pPr marL="0" indent="0">
              <a:buFontTx/>
              <a:buNone/>
            </a:pPr>
            <a:r>
              <a:rPr lang="zh-CN" altLang="zh-CN" smtClean="0"/>
              <a:t>现代计算机系统由硬件、软件、网络和数据组成。</a:t>
            </a:r>
          </a:p>
          <a:p>
            <a:pPr marL="0" indent="0">
              <a:buFontTx/>
              <a:buNone/>
            </a:pPr>
            <a:r>
              <a:rPr lang="zh-CN" altLang="zh-CN" smtClean="0"/>
              <a:t>（</a:t>
            </a:r>
            <a:r>
              <a:rPr lang="en-US" altLang="zh-CN" smtClean="0"/>
              <a:t>1</a:t>
            </a:r>
            <a:r>
              <a:rPr lang="zh-CN" altLang="zh-CN" smtClean="0"/>
              <a:t>）硬件</a:t>
            </a:r>
            <a:endParaRPr lang="en-US" altLang="zh-CN" smtClean="0"/>
          </a:p>
          <a:p>
            <a:pPr marL="0" indent="0">
              <a:buFontTx/>
              <a:buNone/>
            </a:pPr>
            <a:r>
              <a:rPr lang="zh-CN" altLang="zh-CN" smtClean="0"/>
              <a:t>（</a:t>
            </a:r>
            <a:r>
              <a:rPr lang="en-US" altLang="zh-CN" smtClean="0"/>
              <a:t>2</a:t>
            </a:r>
            <a:r>
              <a:rPr lang="zh-CN" altLang="zh-CN" smtClean="0"/>
              <a:t>）软件</a:t>
            </a:r>
            <a:endParaRPr lang="en-US" altLang="zh-CN" smtClean="0"/>
          </a:p>
          <a:p>
            <a:pPr marL="0" indent="0">
              <a:buFontTx/>
              <a:buNone/>
            </a:pPr>
            <a:r>
              <a:rPr lang="zh-CN" altLang="zh-CN" smtClean="0"/>
              <a:t>（</a:t>
            </a:r>
            <a:r>
              <a:rPr lang="en-US" altLang="zh-CN" smtClean="0"/>
              <a:t>3</a:t>
            </a:r>
            <a:r>
              <a:rPr lang="zh-CN" altLang="zh-CN" smtClean="0"/>
              <a:t>）网络</a:t>
            </a:r>
          </a:p>
          <a:p>
            <a:pPr marL="0" indent="0">
              <a:buFontTx/>
              <a:buNone/>
            </a:pPr>
            <a:r>
              <a:rPr lang="zh-CN" altLang="zh-CN" smtClean="0"/>
              <a:t>（</a:t>
            </a:r>
            <a:r>
              <a:rPr lang="en-US" altLang="zh-CN" smtClean="0"/>
              <a:t>4</a:t>
            </a:r>
            <a:r>
              <a:rPr lang="zh-CN" altLang="zh-CN" smtClean="0"/>
              <a:t>）数据</a:t>
            </a:r>
            <a:endParaRPr lang="zh-CN" altLang="en-US" smtClean="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smtClean="0"/>
              <a:t>1</a:t>
            </a:r>
            <a:r>
              <a:rPr lang="zh-CN" altLang="zh-CN" dirty="0" smtClean="0"/>
              <a:t>．输入设备</a:t>
            </a:r>
            <a:r>
              <a:rPr lang="en-US" altLang="zh-CN" dirty="0" smtClean="0"/>
              <a:t>-</a:t>
            </a:r>
            <a:r>
              <a:rPr lang="zh-CN" altLang="zh-CN" dirty="0" smtClean="0"/>
              <a:t>穿孔纸带</a:t>
            </a:r>
            <a:endParaRPr lang="zh-CN" altLang="en-US" dirty="0"/>
          </a:p>
        </p:txBody>
      </p:sp>
      <p:sp>
        <p:nvSpPr>
          <p:cNvPr id="31747" name="内容占位符 2"/>
          <p:cNvSpPr>
            <a:spLocks noGrp="1"/>
          </p:cNvSpPr>
          <p:nvPr>
            <p:ph idx="1"/>
          </p:nvPr>
        </p:nvSpPr>
        <p:spPr/>
        <p:txBody>
          <a:bodyPr/>
          <a:lstStyle/>
          <a:p>
            <a:pPr marL="0" indent="0">
              <a:buFontTx/>
              <a:buNone/>
            </a:pPr>
            <a:r>
              <a:rPr lang="zh-CN" altLang="zh-CN" smtClean="0"/>
              <a:t>穿孔纸带是早期计算机的输入和输出设备</a:t>
            </a:r>
            <a:r>
              <a:rPr lang="zh-CN" altLang="en-US" smtClean="0"/>
              <a:t>，</a:t>
            </a:r>
            <a:r>
              <a:rPr lang="zh-CN" altLang="zh-CN" smtClean="0"/>
              <a:t>带孔为</a:t>
            </a:r>
            <a:r>
              <a:rPr lang="en-US" altLang="zh-CN" smtClean="0"/>
              <a:t>1</a:t>
            </a:r>
            <a:r>
              <a:rPr lang="zh-CN" altLang="zh-CN" smtClean="0"/>
              <a:t>，无孔为</a:t>
            </a:r>
            <a:r>
              <a:rPr lang="en-US" altLang="zh-CN" smtClean="0"/>
              <a:t>0</a:t>
            </a:r>
            <a:r>
              <a:rPr lang="zh-CN" altLang="zh-CN" smtClean="0"/>
              <a:t>，经过光电扫描输入电脑</a:t>
            </a:r>
            <a:r>
              <a:rPr lang="zh-CN" altLang="en-US" smtClean="0"/>
              <a:t>。</a:t>
            </a:r>
            <a:endParaRPr lang="zh-CN" altLang="zh-CN" smtClean="0"/>
          </a:p>
          <a:p>
            <a:pPr marL="0" indent="0">
              <a:buFontTx/>
              <a:buNone/>
            </a:pPr>
            <a:r>
              <a:rPr lang="en-US" altLang="zh-CN" smtClean="0"/>
              <a:t>1725</a:t>
            </a:r>
            <a:r>
              <a:rPr lang="zh-CN" altLang="zh-CN" smtClean="0"/>
              <a:t>年，法国法制机械师布乔（</a:t>
            </a:r>
            <a:r>
              <a:rPr lang="en-US" altLang="zh-CN" smtClean="0"/>
              <a:t>B.Bouchon</a:t>
            </a:r>
            <a:r>
              <a:rPr lang="zh-CN" altLang="zh-CN" smtClean="0"/>
              <a:t>）提出“穿孔纸带”构想</a:t>
            </a:r>
            <a:r>
              <a:rPr lang="zh-CN" altLang="en-US" smtClean="0"/>
              <a:t>。</a:t>
            </a:r>
            <a:endParaRPr lang="en-US" altLang="zh-CN" smtClean="0"/>
          </a:p>
          <a:p>
            <a:pPr marL="0" indent="0">
              <a:buFontTx/>
              <a:buNone/>
            </a:pPr>
            <a:r>
              <a:rPr lang="zh-CN" altLang="zh-CN" smtClean="0"/>
              <a:t>。</a:t>
            </a:r>
            <a:r>
              <a:rPr lang="en-US" altLang="zh-CN" smtClean="0"/>
              <a:t>1805</a:t>
            </a:r>
            <a:r>
              <a:rPr lang="zh-CN" altLang="zh-CN" smtClean="0"/>
              <a:t>年，法国机械师杰卡德（</a:t>
            </a:r>
            <a:r>
              <a:rPr lang="en-US" altLang="zh-CN" smtClean="0"/>
              <a:t>J.Jacquard</a:t>
            </a:r>
            <a:r>
              <a:rPr lang="zh-CN" altLang="zh-CN" smtClean="0"/>
              <a:t>）完成了“自动提花编织机”设计</a:t>
            </a:r>
            <a:r>
              <a:rPr lang="zh-CN" altLang="en-US" smtClean="0"/>
              <a:t>。</a:t>
            </a:r>
          </a:p>
        </p:txBody>
      </p:sp>
      <p:pic>
        <p:nvPicPr>
          <p:cNvPr id="31748"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1013" y="4398963"/>
            <a:ext cx="2224087" cy="165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49" name="Picture 6" descr="说明: 8346695905464baf8879fa30eceb17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5963" y="4392613"/>
            <a:ext cx="2117725" cy="1617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2</a:t>
            </a:r>
            <a:r>
              <a:rPr lang="zh-CN" altLang="zh-CN" dirty="0">
                <a:effectLst/>
              </a:rPr>
              <a:t>．输入设备</a:t>
            </a:r>
            <a:r>
              <a:rPr lang="en-US" altLang="zh-CN" dirty="0">
                <a:effectLst/>
              </a:rPr>
              <a:t>-</a:t>
            </a:r>
            <a:r>
              <a:rPr lang="zh-CN" altLang="zh-CN" dirty="0" smtClean="0">
                <a:effectLst/>
              </a:rPr>
              <a:t>键盘</a:t>
            </a:r>
            <a:endParaRPr lang="zh-CN" altLang="en-US" dirty="0"/>
          </a:p>
        </p:txBody>
      </p:sp>
      <p:sp>
        <p:nvSpPr>
          <p:cNvPr id="32771" name="内容占位符 2"/>
          <p:cNvSpPr>
            <a:spLocks noGrp="1"/>
          </p:cNvSpPr>
          <p:nvPr>
            <p:ph idx="1"/>
          </p:nvPr>
        </p:nvSpPr>
        <p:spPr/>
        <p:txBody>
          <a:bodyPr/>
          <a:lstStyle/>
          <a:p>
            <a:pPr marL="0" indent="0">
              <a:buFontTx/>
              <a:buNone/>
            </a:pPr>
            <a:r>
              <a:rPr lang="en-US" altLang="zh-CN" smtClean="0"/>
              <a:t>1868</a:t>
            </a:r>
            <a:r>
              <a:rPr lang="zh-CN" altLang="zh-CN" smtClean="0"/>
              <a:t>年，美国克里斯托夫</a:t>
            </a:r>
            <a:r>
              <a:rPr lang="en-US" altLang="zh-CN" smtClean="0"/>
              <a:t>.</a:t>
            </a:r>
            <a:r>
              <a:rPr lang="zh-CN" altLang="zh-CN" smtClean="0"/>
              <a:t>肖尔斯</a:t>
            </a:r>
            <a:r>
              <a:rPr lang="en-US" altLang="zh-CN" smtClean="0"/>
              <a:t>C.Sholes</a:t>
            </a:r>
            <a:r>
              <a:rPr lang="zh-CN" altLang="zh-CN" smtClean="0"/>
              <a:t>发明了沿用至今的</a:t>
            </a:r>
            <a:r>
              <a:rPr lang="en-US" altLang="zh-CN" smtClean="0"/>
              <a:t>QWERTY</a:t>
            </a:r>
            <a:r>
              <a:rPr lang="zh-CN" altLang="zh-CN" smtClean="0"/>
              <a:t>键盘，也称全键盘</a:t>
            </a:r>
            <a:endParaRPr lang="zh-CN" altLang="en-US" smtClean="0"/>
          </a:p>
        </p:txBody>
      </p:sp>
      <p:sp>
        <p:nvSpPr>
          <p:cNvPr id="32772"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pSp>
        <p:nvGrpSpPr>
          <p:cNvPr id="32773" name="组合 504"/>
          <p:cNvGrpSpPr>
            <a:grpSpLocks/>
          </p:cNvGrpSpPr>
          <p:nvPr/>
        </p:nvGrpSpPr>
        <p:grpSpPr bwMode="auto">
          <a:xfrm>
            <a:off x="928688" y="3913188"/>
            <a:ext cx="3498850" cy="2289175"/>
            <a:chOff x="2139" y="2104"/>
            <a:chExt cx="3713" cy="2201"/>
          </a:xfrm>
        </p:grpSpPr>
        <p:pic>
          <p:nvPicPr>
            <p:cNvPr id="32775" name="图片 31"/>
            <p:cNvPicPr>
              <a:picLocks noChangeAspect="1" noChangeArrowheads="1"/>
            </p:cNvPicPr>
            <p:nvPr/>
          </p:nvPicPr>
          <p:blipFill>
            <a:blip r:embed="rId2">
              <a:extLst>
                <a:ext uri="{28A0092B-C50C-407E-A947-70E740481C1C}">
                  <a14:useLocalDpi xmlns:a14="http://schemas.microsoft.com/office/drawing/2010/main" val="0"/>
                </a:ext>
              </a:extLst>
            </a:blip>
            <a:srcRect l="7224" t="53450" r="7224" b="2795"/>
            <a:stretch>
              <a:fillRect/>
            </a:stretch>
          </p:blipFill>
          <p:spPr bwMode="auto">
            <a:xfrm>
              <a:off x="2388" y="2974"/>
              <a:ext cx="3464" cy="1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6" name="图片 1"/>
            <p:cNvPicPr>
              <a:picLocks noChangeAspect="1" noChangeArrowheads="1"/>
            </p:cNvPicPr>
            <p:nvPr/>
          </p:nvPicPr>
          <p:blipFill>
            <a:blip r:embed="rId3">
              <a:extLst>
                <a:ext uri="{28A0092B-C50C-407E-A947-70E740481C1C}">
                  <a14:useLocalDpi xmlns:a14="http://schemas.microsoft.com/office/drawing/2010/main" val="0"/>
                </a:ext>
              </a:extLst>
            </a:blip>
            <a:srcRect b="48883"/>
            <a:stretch>
              <a:fillRect/>
            </a:stretch>
          </p:blipFill>
          <p:spPr bwMode="auto">
            <a:xfrm>
              <a:off x="2139" y="2104"/>
              <a:ext cx="3022" cy="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32774" name="图片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3438" y="3913188"/>
            <a:ext cx="3313112" cy="219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a:t>
            </a:r>
            <a:r>
              <a:rPr lang="zh-CN" altLang="zh-CN" dirty="0" smtClean="0">
                <a:effectLst/>
              </a:rPr>
              <a:t>．</a:t>
            </a:r>
            <a:r>
              <a:rPr lang="zh-CN" altLang="zh-CN" dirty="0">
                <a:effectLst/>
              </a:rPr>
              <a:t>输入设备</a:t>
            </a:r>
            <a:r>
              <a:rPr lang="en-US" altLang="zh-CN" dirty="0">
                <a:effectLst/>
              </a:rPr>
              <a:t>-</a:t>
            </a:r>
            <a:r>
              <a:rPr lang="zh-CN" altLang="zh-CN" dirty="0">
                <a:effectLst/>
              </a:rPr>
              <a:t>鼠标</a:t>
            </a:r>
            <a:endParaRPr lang="zh-CN" altLang="en-US" dirty="0"/>
          </a:p>
        </p:txBody>
      </p:sp>
      <p:sp>
        <p:nvSpPr>
          <p:cNvPr id="33795" name="内容占位符 2"/>
          <p:cNvSpPr>
            <a:spLocks noGrp="1"/>
          </p:cNvSpPr>
          <p:nvPr>
            <p:ph idx="1"/>
          </p:nvPr>
        </p:nvSpPr>
        <p:spPr/>
        <p:txBody>
          <a:bodyPr/>
          <a:lstStyle/>
          <a:p>
            <a:pPr marL="0" indent="0">
              <a:buFontTx/>
              <a:buNone/>
            </a:pPr>
            <a:r>
              <a:rPr lang="zh-CN" altLang="zh-CN" smtClean="0"/>
              <a:t>鼠标是一种常用的计算机输入设备，它可以对当前屏幕上的游标进行定位，并通过按键和滚轮装置对游标所经过位置的屏幕元素进行操作</a:t>
            </a:r>
            <a:endParaRPr lang="en-US" altLang="zh-CN" smtClean="0"/>
          </a:p>
          <a:p>
            <a:pPr marL="0" indent="0">
              <a:buFontTx/>
              <a:buNone/>
            </a:pPr>
            <a:r>
              <a:rPr lang="en-US" altLang="zh-CN" smtClean="0"/>
              <a:t>1964</a:t>
            </a:r>
            <a:r>
              <a:rPr lang="zh-CN" altLang="zh-CN" smtClean="0"/>
              <a:t>年美国道格拉斯·恩格尔巴特（</a:t>
            </a:r>
            <a:r>
              <a:rPr lang="en-US" altLang="zh-CN" smtClean="0"/>
              <a:t>Douglas Engelbart</a:t>
            </a:r>
            <a:r>
              <a:rPr lang="zh-CN" altLang="zh-CN" smtClean="0"/>
              <a:t>）博士发明鼠标</a:t>
            </a:r>
            <a:endParaRPr lang="zh-CN" altLang="en-US" smtClean="0"/>
          </a:p>
        </p:txBody>
      </p:sp>
      <p:pic>
        <p:nvPicPr>
          <p:cNvPr id="33796" name="图片 2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0113" y="4676775"/>
            <a:ext cx="2209800"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7" name="图片 17"/>
          <p:cNvPicPr>
            <a:picLocks noChangeAspect="1" noChangeArrowheads="1"/>
          </p:cNvPicPr>
          <p:nvPr/>
        </p:nvPicPr>
        <p:blipFill>
          <a:blip r:embed="rId3">
            <a:lum contrast="12000"/>
            <a:extLst>
              <a:ext uri="{28A0092B-C50C-407E-A947-70E740481C1C}">
                <a14:useLocalDpi xmlns:a14="http://schemas.microsoft.com/office/drawing/2010/main" val="0"/>
              </a:ext>
            </a:extLst>
          </a:blip>
          <a:srcRect/>
          <a:stretch>
            <a:fillRect/>
          </a:stretch>
        </p:blipFill>
        <p:spPr bwMode="auto">
          <a:xfrm>
            <a:off x="3419475" y="4670425"/>
            <a:ext cx="2058988"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8" name="图片 2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1350" y="4221163"/>
            <a:ext cx="1546225" cy="2214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4</a:t>
            </a:r>
            <a:r>
              <a:rPr lang="zh-CN" altLang="zh-CN" dirty="0">
                <a:effectLst/>
              </a:rPr>
              <a:t>．输入设备</a:t>
            </a:r>
            <a:r>
              <a:rPr lang="en-US" altLang="zh-CN" dirty="0">
                <a:effectLst/>
              </a:rPr>
              <a:t>-</a:t>
            </a:r>
            <a:r>
              <a:rPr lang="zh-CN" altLang="zh-CN" dirty="0" smtClean="0">
                <a:effectLst/>
              </a:rPr>
              <a:t>扫描仪</a:t>
            </a:r>
            <a:endParaRPr lang="zh-CN" altLang="en-US" dirty="0"/>
          </a:p>
        </p:txBody>
      </p:sp>
      <p:sp>
        <p:nvSpPr>
          <p:cNvPr id="34819" name="内容占位符 2"/>
          <p:cNvSpPr>
            <a:spLocks noGrp="1"/>
          </p:cNvSpPr>
          <p:nvPr>
            <p:ph idx="1"/>
          </p:nvPr>
        </p:nvSpPr>
        <p:spPr/>
        <p:txBody>
          <a:bodyPr/>
          <a:lstStyle/>
          <a:p>
            <a:pPr marL="0" indent="0">
              <a:buFontTx/>
              <a:buNone/>
            </a:pPr>
            <a:r>
              <a:rPr lang="zh-CN" altLang="zh-CN" smtClean="0"/>
              <a:t>扫描仪是利用光电技术和数字处理技术，以扫描方式将纸质文档、图形或图像转换为数字的装置。</a:t>
            </a:r>
            <a:endParaRPr lang="zh-CN" altLang="en-US" smtClean="0"/>
          </a:p>
        </p:txBody>
      </p:sp>
      <p:pic>
        <p:nvPicPr>
          <p:cNvPr id="34820"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250" y="3644900"/>
            <a:ext cx="5991225" cy="2305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5</a:t>
            </a:r>
            <a:r>
              <a:rPr lang="zh-CN" altLang="zh-CN" dirty="0">
                <a:effectLst/>
              </a:rPr>
              <a:t>．输入设备</a:t>
            </a:r>
            <a:r>
              <a:rPr lang="en-US" altLang="zh-CN" dirty="0">
                <a:effectLst/>
              </a:rPr>
              <a:t>-</a:t>
            </a:r>
            <a:r>
              <a:rPr lang="zh-CN" altLang="zh-CN" dirty="0">
                <a:effectLst/>
              </a:rPr>
              <a:t>手写</a:t>
            </a:r>
            <a:r>
              <a:rPr lang="zh-CN" altLang="zh-CN" dirty="0" smtClean="0">
                <a:effectLst/>
              </a:rPr>
              <a:t>笔</a:t>
            </a:r>
            <a:endParaRPr lang="zh-CN" altLang="en-US" dirty="0"/>
          </a:p>
        </p:txBody>
      </p:sp>
      <p:sp>
        <p:nvSpPr>
          <p:cNvPr id="35843" name="内容占位符 2"/>
          <p:cNvSpPr>
            <a:spLocks noGrp="1"/>
          </p:cNvSpPr>
          <p:nvPr>
            <p:ph idx="1"/>
          </p:nvPr>
        </p:nvSpPr>
        <p:spPr/>
        <p:txBody>
          <a:bodyPr/>
          <a:lstStyle/>
          <a:p>
            <a:pPr marL="0" indent="0">
              <a:buFontTx/>
              <a:buNone/>
            </a:pPr>
            <a:r>
              <a:rPr lang="zh-CN" altLang="zh-CN" smtClean="0"/>
              <a:t>手写笔可以在手写识别软件的配合下输入中文和西文</a:t>
            </a:r>
            <a:endParaRPr lang="zh-CN" altLang="en-US" smtClean="0"/>
          </a:p>
        </p:txBody>
      </p:sp>
      <p:pic>
        <p:nvPicPr>
          <p:cNvPr id="35844" name="图片 3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3382963"/>
            <a:ext cx="3792538" cy="2646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6</a:t>
            </a:r>
            <a:r>
              <a:rPr lang="zh-CN" altLang="zh-CN" dirty="0">
                <a:effectLst/>
              </a:rPr>
              <a:t>．输入和输出设备</a:t>
            </a:r>
            <a:r>
              <a:rPr lang="en-US" altLang="zh-CN" dirty="0">
                <a:effectLst/>
              </a:rPr>
              <a:t>-</a:t>
            </a:r>
            <a:r>
              <a:rPr lang="zh-CN" altLang="zh-CN" dirty="0">
                <a:effectLst/>
              </a:rPr>
              <a:t>触摸屏</a:t>
            </a:r>
            <a:endParaRPr lang="zh-CN" altLang="en-US" dirty="0"/>
          </a:p>
        </p:txBody>
      </p:sp>
      <p:sp>
        <p:nvSpPr>
          <p:cNvPr id="36867" name="内容占位符 2"/>
          <p:cNvSpPr>
            <a:spLocks noGrp="1"/>
          </p:cNvSpPr>
          <p:nvPr>
            <p:ph idx="1"/>
          </p:nvPr>
        </p:nvSpPr>
        <p:spPr/>
        <p:txBody>
          <a:bodyPr/>
          <a:lstStyle/>
          <a:p>
            <a:pPr marL="0" indent="0">
              <a:buFontTx/>
              <a:buNone/>
            </a:pPr>
            <a:r>
              <a:rPr lang="zh-CN" altLang="zh-CN" smtClean="0"/>
              <a:t>触摸屏（</a:t>
            </a:r>
            <a:r>
              <a:rPr lang="en-US" altLang="zh-CN" smtClean="0"/>
              <a:t>Touch Screen</a:t>
            </a:r>
            <a:r>
              <a:rPr lang="zh-CN" altLang="zh-CN" smtClean="0"/>
              <a:t>），是一种可接收手指等输入讯号的感应式液晶显示装置。</a:t>
            </a:r>
            <a:endParaRPr lang="zh-CN" altLang="en-US" smtClean="0"/>
          </a:p>
        </p:txBody>
      </p:sp>
      <p:pic>
        <p:nvPicPr>
          <p:cNvPr id="36868" name="图片 31"/>
          <p:cNvPicPr>
            <a:picLocks noChangeAspect="1" noChangeArrowheads="1"/>
          </p:cNvPicPr>
          <p:nvPr/>
        </p:nvPicPr>
        <p:blipFill>
          <a:blip r:embed="rId2">
            <a:extLst>
              <a:ext uri="{28A0092B-C50C-407E-A947-70E740481C1C}">
                <a14:useLocalDpi xmlns:a14="http://schemas.microsoft.com/office/drawing/2010/main" val="0"/>
              </a:ext>
            </a:extLst>
          </a:blip>
          <a:srcRect l="9628" r="11446"/>
          <a:stretch>
            <a:fillRect/>
          </a:stretch>
        </p:blipFill>
        <p:spPr bwMode="auto">
          <a:xfrm>
            <a:off x="1947863" y="3573463"/>
            <a:ext cx="1906587" cy="2408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69" name="图片 2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4005263"/>
            <a:ext cx="2740025" cy="2024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7</a:t>
            </a:r>
            <a:r>
              <a:rPr lang="zh-CN" altLang="zh-CN" dirty="0">
                <a:effectLst/>
              </a:rPr>
              <a:t>．输出设备</a:t>
            </a:r>
            <a:r>
              <a:rPr lang="en-US" altLang="zh-CN" dirty="0">
                <a:effectLst/>
              </a:rPr>
              <a:t>-</a:t>
            </a:r>
            <a:r>
              <a:rPr lang="zh-CN" altLang="zh-CN" dirty="0" smtClean="0">
                <a:effectLst/>
              </a:rPr>
              <a:t>显示器</a:t>
            </a:r>
            <a:endParaRPr lang="zh-CN" altLang="en-US" dirty="0"/>
          </a:p>
        </p:txBody>
      </p:sp>
      <p:sp>
        <p:nvSpPr>
          <p:cNvPr id="37891" name="内容占位符 2"/>
          <p:cNvSpPr>
            <a:spLocks noGrp="1"/>
          </p:cNvSpPr>
          <p:nvPr>
            <p:ph idx="1"/>
          </p:nvPr>
        </p:nvSpPr>
        <p:spPr/>
        <p:txBody>
          <a:bodyPr/>
          <a:lstStyle/>
          <a:p>
            <a:pPr marL="0" indent="0">
              <a:buFontTx/>
              <a:buNone/>
            </a:pPr>
            <a:r>
              <a:rPr lang="zh-CN" altLang="zh-CN" smtClean="0"/>
              <a:t>显示器（</a:t>
            </a:r>
            <a:r>
              <a:rPr lang="en-US" altLang="zh-CN" smtClean="0"/>
              <a:t>display</a:t>
            </a:r>
            <a:r>
              <a:rPr lang="zh-CN" altLang="zh-CN" smtClean="0"/>
              <a:t>）也称为监视器，是一种将信息通过特定传输设备显示到屏幕上再反射到人眼的显示工具</a:t>
            </a:r>
            <a:endParaRPr lang="zh-CN" altLang="en-US" smtClean="0"/>
          </a:p>
        </p:txBody>
      </p:sp>
      <p:pic>
        <p:nvPicPr>
          <p:cNvPr id="3789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0113" y="3933825"/>
            <a:ext cx="7324725" cy="208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t>显卡</a:t>
            </a:r>
            <a:endParaRPr lang="zh-CN" altLang="en-US" dirty="0"/>
          </a:p>
        </p:txBody>
      </p:sp>
      <p:sp>
        <p:nvSpPr>
          <p:cNvPr id="38915" name="内容占位符 2"/>
          <p:cNvSpPr>
            <a:spLocks noGrp="1"/>
          </p:cNvSpPr>
          <p:nvPr>
            <p:ph idx="1"/>
          </p:nvPr>
        </p:nvSpPr>
        <p:spPr/>
        <p:txBody>
          <a:bodyPr/>
          <a:lstStyle/>
          <a:p>
            <a:pPr marL="0" indent="0">
              <a:buFontTx/>
              <a:buNone/>
            </a:pPr>
            <a:r>
              <a:rPr lang="zh-CN" altLang="zh-CN" smtClean="0"/>
              <a:t>显卡（</a:t>
            </a:r>
            <a:r>
              <a:rPr lang="en-US" altLang="zh-CN" smtClean="0"/>
              <a:t>Video card</a:t>
            </a:r>
            <a:r>
              <a:rPr lang="zh-CN" altLang="zh-CN" smtClean="0"/>
              <a:t>，</a:t>
            </a:r>
            <a:r>
              <a:rPr lang="en-US" altLang="zh-CN" smtClean="0"/>
              <a:t>Graphics card</a:t>
            </a:r>
            <a:r>
              <a:rPr lang="zh-CN" altLang="zh-CN" smtClean="0"/>
              <a:t>）又称显示适配器，插在计算机主板的插槽上，将计算机的信息输出到显示器上显示，同时显卡还具有图像处理能力，可协助</a:t>
            </a:r>
            <a:r>
              <a:rPr lang="en-US" altLang="zh-CN" smtClean="0"/>
              <a:t>CPU</a:t>
            </a:r>
            <a:r>
              <a:rPr lang="zh-CN" altLang="zh-CN" smtClean="0"/>
              <a:t>工作，提高整体的运行速度。</a:t>
            </a:r>
            <a:endParaRPr lang="en-US" altLang="zh-CN" smtClean="0"/>
          </a:p>
          <a:p>
            <a:pPr marL="0" indent="0">
              <a:buFontTx/>
              <a:buNone/>
            </a:pPr>
            <a:r>
              <a:rPr lang="zh-CN" altLang="zh-CN" smtClean="0"/>
              <a:t>主要性能指标包括：</a:t>
            </a:r>
          </a:p>
          <a:p>
            <a:pPr marL="0" indent="0">
              <a:buFontTx/>
              <a:buNone/>
            </a:pPr>
            <a:r>
              <a:rPr lang="zh-CN" altLang="zh-CN" smtClean="0"/>
              <a:t>（</a:t>
            </a:r>
            <a:r>
              <a:rPr lang="en-US" altLang="zh-CN" smtClean="0"/>
              <a:t>1</a:t>
            </a:r>
            <a:r>
              <a:rPr lang="zh-CN" altLang="zh-CN" smtClean="0"/>
              <a:t>）</a:t>
            </a:r>
            <a:r>
              <a:rPr lang="en-US" altLang="zh-CN" smtClean="0"/>
              <a:t>GPU</a:t>
            </a:r>
            <a:r>
              <a:rPr lang="zh-CN" altLang="zh-CN" smtClean="0"/>
              <a:t>（图形处理器）的核心频率</a:t>
            </a:r>
          </a:p>
          <a:p>
            <a:pPr marL="0" indent="0">
              <a:buFontTx/>
              <a:buNone/>
            </a:pPr>
            <a:r>
              <a:rPr lang="zh-CN" altLang="zh-CN" smtClean="0"/>
              <a:t>（</a:t>
            </a:r>
            <a:r>
              <a:rPr lang="en-US" altLang="zh-CN" smtClean="0"/>
              <a:t>2</a:t>
            </a:r>
            <a:r>
              <a:rPr lang="zh-CN" altLang="zh-CN" smtClean="0"/>
              <a:t>）显存的容量</a:t>
            </a:r>
            <a:endParaRPr lang="en-US" altLang="zh-CN" smtClean="0"/>
          </a:p>
          <a:p>
            <a:pPr marL="0" indent="0">
              <a:buFontTx/>
              <a:buNone/>
            </a:pPr>
            <a:r>
              <a:rPr lang="zh-CN" altLang="zh-CN" smtClean="0"/>
              <a:t>（</a:t>
            </a:r>
            <a:r>
              <a:rPr lang="en-US" altLang="zh-CN" smtClean="0"/>
              <a:t>3</a:t>
            </a:r>
            <a:r>
              <a:rPr lang="zh-CN" altLang="zh-CN" smtClean="0"/>
              <a:t>）显存的位宽</a:t>
            </a:r>
            <a:endParaRPr lang="en-US" altLang="zh-CN" smtClean="0"/>
          </a:p>
          <a:p>
            <a:pPr marL="0" indent="0">
              <a:buFontTx/>
              <a:buNone/>
            </a:pPr>
            <a:r>
              <a:rPr lang="zh-CN" altLang="en-US" smtClean="0"/>
              <a:t>（</a:t>
            </a:r>
            <a:r>
              <a:rPr lang="en-US" altLang="zh-CN" smtClean="0"/>
              <a:t>4</a:t>
            </a:r>
            <a:r>
              <a:rPr lang="zh-CN" altLang="en-US" smtClean="0"/>
              <a:t>）</a:t>
            </a:r>
            <a:r>
              <a:rPr lang="zh-CN" altLang="zh-CN" smtClean="0"/>
              <a:t>显卡分为集成显卡和独立显卡。</a:t>
            </a:r>
          </a:p>
          <a:p>
            <a:pPr marL="0" indent="0">
              <a:buFontTx/>
              <a:buNone/>
            </a:pPr>
            <a:endParaRPr lang="zh-CN" altLang="en-US" smtClean="0"/>
          </a:p>
        </p:txBody>
      </p:sp>
      <p:pic>
        <p:nvPicPr>
          <p:cNvPr id="38916" name="图片 3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4525" y="4221163"/>
            <a:ext cx="2519363" cy="1662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8</a:t>
            </a:r>
            <a:r>
              <a:rPr lang="zh-CN" altLang="zh-CN" dirty="0">
                <a:effectLst/>
              </a:rPr>
              <a:t>．输出设备</a:t>
            </a:r>
            <a:r>
              <a:rPr lang="en-US" altLang="zh-CN" dirty="0">
                <a:effectLst/>
              </a:rPr>
              <a:t>-</a:t>
            </a:r>
            <a:r>
              <a:rPr lang="zh-CN" altLang="zh-CN" dirty="0" smtClean="0">
                <a:effectLst/>
              </a:rPr>
              <a:t>打印机</a:t>
            </a:r>
            <a:endParaRPr lang="zh-CN" altLang="en-US" dirty="0"/>
          </a:p>
        </p:txBody>
      </p:sp>
      <p:sp>
        <p:nvSpPr>
          <p:cNvPr id="39939" name="内容占位符 2"/>
          <p:cNvSpPr>
            <a:spLocks noGrp="1"/>
          </p:cNvSpPr>
          <p:nvPr>
            <p:ph idx="1"/>
          </p:nvPr>
        </p:nvSpPr>
        <p:spPr/>
        <p:txBody>
          <a:bodyPr/>
          <a:lstStyle/>
          <a:p>
            <a:pPr marL="0" indent="0">
              <a:buFontTx/>
              <a:buNone/>
            </a:pPr>
            <a:r>
              <a:rPr lang="zh-CN" altLang="zh-CN" smtClean="0"/>
              <a:t>打印机（</a:t>
            </a:r>
            <a:r>
              <a:rPr lang="en-US" altLang="zh-CN" smtClean="0"/>
              <a:t>Printer) </a:t>
            </a:r>
            <a:r>
              <a:rPr lang="zh-CN" altLang="zh-CN" smtClean="0"/>
              <a:t>是输出设备，将计算机的运算结果果以人所能识别的数字、字母、符号、图形等，按照规定的格式印在纸上。</a:t>
            </a:r>
            <a:endParaRPr lang="zh-CN" altLang="en-US" smtClean="0"/>
          </a:p>
        </p:txBody>
      </p:sp>
      <p:pic>
        <p:nvPicPr>
          <p:cNvPr id="3994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650" y="3644900"/>
            <a:ext cx="7507288" cy="229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9</a:t>
            </a:r>
            <a:r>
              <a:rPr lang="zh-CN" altLang="zh-CN" dirty="0">
                <a:effectLst/>
              </a:rPr>
              <a:t>．输出设备</a:t>
            </a:r>
            <a:r>
              <a:rPr lang="en-US" altLang="zh-CN" dirty="0">
                <a:effectLst/>
              </a:rPr>
              <a:t>-3D</a:t>
            </a:r>
            <a:r>
              <a:rPr lang="zh-CN" altLang="zh-CN" dirty="0">
                <a:effectLst/>
              </a:rPr>
              <a:t>打印机</a:t>
            </a:r>
            <a:endParaRPr lang="zh-CN" altLang="en-US" dirty="0"/>
          </a:p>
        </p:txBody>
      </p:sp>
      <p:sp>
        <p:nvSpPr>
          <p:cNvPr id="40963" name="内容占位符 2"/>
          <p:cNvSpPr>
            <a:spLocks noGrp="1"/>
          </p:cNvSpPr>
          <p:nvPr>
            <p:ph idx="1"/>
          </p:nvPr>
        </p:nvSpPr>
        <p:spPr/>
        <p:txBody>
          <a:bodyPr/>
          <a:lstStyle/>
          <a:p>
            <a:pPr marL="0" indent="0">
              <a:buFontTx/>
              <a:buNone/>
            </a:pPr>
            <a:r>
              <a:rPr lang="en-US" altLang="zh-CN" smtClean="0"/>
              <a:t>3D</a:t>
            </a:r>
            <a:r>
              <a:rPr lang="zh-CN" altLang="zh-CN" smtClean="0"/>
              <a:t>打印机又称三维打印机，是一种快速成形技术的机器，它以数字模型文件为基础，运用特殊蜡材、粉末状金属或塑料等可粘合材料，通过打印一层层的粘合材料来制造三维物体。</a:t>
            </a:r>
            <a:endParaRPr lang="zh-CN" altLang="en-US" smtClean="0"/>
          </a:p>
        </p:txBody>
      </p:sp>
      <p:pic>
        <p:nvPicPr>
          <p:cNvPr id="40964" name="图片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9825" y="3597275"/>
            <a:ext cx="3817938" cy="255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3.1  </a:t>
            </a:r>
            <a:r>
              <a:rPr lang="zh-CN" altLang="zh-CN" dirty="0">
                <a:effectLst/>
              </a:rPr>
              <a:t>现代计算机的结构</a:t>
            </a:r>
            <a:endParaRPr lang="zh-CN" altLang="en-US" dirty="0"/>
          </a:p>
        </p:txBody>
      </p:sp>
      <p:sp>
        <p:nvSpPr>
          <p:cNvPr id="5123" name="内容占位符 2"/>
          <p:cNvSpPr>
            <a:spLocks noGrp="1"/>
          </p:cNvSpPr>
          <p:nvPr>
            <p:ph idx="1"/>
          </p:nvPr>
        </p:nvSpPr>
        <p:spPr/>
        <p:txBody>
          <a:bodyPr/>
          <a:lstStyle/>
          <a:p>
            <a:pPr marL="0" indent="0">
              <a:buFontTx/>
              <a:buNone/>
            </a:pPr>
            <a:r>
              <a:rPr lang="zh-CN" altLang="zh-CN" smtClean="0"/>
              <a:t>现代计算机沿用冯·诺依曼体系结构，以微处理器为核心，配以内存、输入</a:t>
            </a:r>
            <a:r>
              <a:rPr lang="en-GB" altLang="zh-CN" smtClean="0"/>
              <a:t>/</a:t>
            </a:r>
            <a:r>
              <a:rPr lang="zh-CN" altLang="zh-CN" smtClean="0"/>
              <a:t>输出接口和输入</a:t>
            </a:r>
            <a:r>
              <a:rPr lang="en-GB" altLang="zh-CN" smtClean="0"/>
              <a:t>/</a:t>
            </a:r>
            <a:r>
              <a:rPr lang="zh-CN" altLang="zh-CN" smtClean="0"/>
              <a:t>输出设备等</a:t>
            </a:r>
            <a:r>
              <a:rPr lang="zh-CN" altLang="en-US" smtClean="0"/>
              <a:t>。</a:t>
            </a:r>
            <a:endParaRPr lang="en-US" altLang="zh-CN" smtClean="0"/>
          </a:p>
          <a:p>
            <a:pPr marL="0" indent="0">
              <a:buFontTx/>
              <a:buNone/>
            </a:pPr>
            <a:r>
              <a:rPr lang="en-US" altLang="zh-CN" smtClean="0"/>
              <a:t>CPU</a:t>
            </a:r>
            <a:r>
              <a:rPr lang="zh-CN" altLang="zh-CN" smtClean="0"/>
              <a:t>、内存和输入输出设备被称为计算机的三大核心部件</a:t>
            </a:r>
            <a:endParaRPr lang="en-US" altLang="zh-CN" smtClean="0"/>
          </a:p>
          <a:p>
            <a:pPr marL="0" indent="0">
              <a:buFontTx/>
              <a:buNone/>
            </a:pPr>
            <a:endParaRPr lang="zh-CN" altLang="en-US" smtClean="0"/>
          </a:p>
        </p:txBody>
      </p:sp>
      <p:pic>
        <p:nvPicPr>
          <p:cNvPr id="512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050" y="3741738"/>
            <a:ext cx="6400800" cy="2495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10</a:t>
            </a:r>
            <a:r>
              <a:rPr lang="zh-CN" altLang="zh-CN" dirty="0">
                <a:effectLst/>
              </a:rPr>
              <a:t>．输入和输出设备</a:t>
            </a:r>
            <a:r>
              <a:rPr lang="en-US" altLang="zh-CN" dirty="0">
                <a:effectLst/>
              </a:rPr>
              <a:t>-</a:t>
            </a:r>
            <a:r>
              <a:rPr lang="zh-CN" altLang="zh-CN" dirty="0">
                <a:effectLst/>
              </a:rPr>
              <a:t>声卡</a:t>
            </a:r>
            <a:endParaRPr lang="zh-CN" altLang="en-US" dirty="0"/>
          </a:p>
        </p:txBody>
      </p:sp>
      <p:sp>
        <p:nvSpPr>
          <p:cNvPr id="41987" name="内容占位符 2"/>
          <p:cNvSpPr>
            <a:spLocks noGrp="1"/>
          </p:cNvSpPr>
          <p:nvPr>
            <p:ph idx="1"/>
          </p:nvPr>
        </p:nvSpPr>
        <p:spPr/>
        <p:txBody>
          <a:bodyPr/>
          <a:lstStyle/>
          <a:p>
            <a:pPr marL="0" indent="0">
              <a:buFontTx/>
              <a:buNone/>
            </a:pPr>
            <a:r>
              <a:rPr lang="zh-CN" altLang="zh-CN" smtClean="0"/>
              <a:t>声卡是实现声波/数字信号相互转换的一种硬件。</a:t>
            </a:r>
            <a:endParaRPr lang="en-US" altLang="zh-CN" smtClean="0"/>
          </a:p>
          <a:p>
            <a:pPr marL="0" indent="0">
              <a:buFontTx/>
              <a:buNone/>
            </a:pPr>
            <a:r>
              <a:rPr lang="zh-CN" altLang="zh-CN" smtClean="0"/>
              <a:t>基本功能</a:t>
            </a:r>
            <a:r>
              <a:rPr lang="zh-CN" altLang="en-US" smtClean="0"/>
              <a:t>：</a:t>
            </a:r>
            <a:endParaRPr lang="en-US" altLang="zh-CN" smtClean="0"/>
          </a:p>
          <a:p>
            <a:pPr marL="0" indent="0">
              <a:buFontTx/>
              <a:buNone/>
            </a:pPr>
            <a:r>
              <a:rPr lang="zh-CN" altLang="en-US" sz="2000" smtClean="0"/>
              <a:t>（</a:t>
            </a:r>
            <a:r>
              <a:rPr lang="en-US" altLang="zh-CN" sz="2000" smtClean="0"/>
              <a:t>1</a:t>
            </a:r>
            <a:r>
              <a:rPr lang="zh-CN" altLang="en-US" sz="2000" smtClean="0"/>
              <a:t>）</a:t>
            </a:r>
            <a:r>
              <a:rPr lang="zh-CN" altLang="zh-CN" sz="2000" smtClean="0"/>
              <a:t>把来自麦克风等设备的原始声音信号转换成数字音频；</a:t>
            </a:r>
            <a:endParaRPr lang="en-US" altLang="zh-CN" sz="2000" smtClean="0"/>
          </a:p>
          <a:p>
            <a:pPr marL="0" indent="0">
              <a:buFontTx/>
              <a:buNone/>
            </a:pPr>
            <a:r>
              <a:rPr lang="zh-CN" altLang="en-US" sz="2000" smtClean="0"/>
              <a:t>（</a:t>
            </a:r>
            <a:r>
              <a:rPr lang="en-US" altLang="zh-CN" sz="2000" smtClean="0"/>
              <a:t>2</a:t>
            </a:r>
            <a:r>
              <a:rPr lang="zh-CN" altLang="en-US" sz="2000" smtClean="0"/>
              <a:t>）</a:t>
            </a:r>
            <a:r>
              <a:rPr lang="zh-CN" altLang="zh-CN" sz="2000" smtClean="0"/>
              <a:t>将计算机中的各种数字声音转换为模拟声波输出到音箱、耳机等设备上，</a:t>
            </a:r>
            <a:endParaRPr lang="en-US" altLang="zh-CN" sz="2000" smtClean="0"/>
          </a:p>
          <a:p>
            <a:pPr marL="0" indent="0">
              <a:buFontTx/>
              <a:buNone/>
            </a:pPr>
            <a:r>
              <a:rPr lang="zh-CN" altLang="en-US" sz="2000" smtClean="0"/>
              <a:t>（</a:t>
            </a:r>
            <a:r>
              <a:rPr lang="en-US" altLang="zh-CN" sz="2000" smtClean="0"/>
              <a:t>3</a:t>
            </a:r>
            <a:r>
              <a:rPr lang="zh-CN" altLang="en-US" sz="2000" smtClean="0"/>
              <a:t>）</a:t>
            </a:r>
            <a:r>
              <a:rPr lang="zh-CN" altLang="zh-CN" sz="2000" smtClean="0"/>
              <a:t>通过音乐设备数字接口(MIDI)使乐器发出MIDI声音。</a:t>
            </a:r>
          </a:p>
          <a:p>
            <a:pPr marL="0" indent="0">
              <a:buFontTx/>
              <a:buNone/>
            </a:pPr>
            <a:endParaRPr lang="zh-CN" altLang="en-US" smtClean="0"/>
          </a:p>
        </p:txBody>
      </p:sp>
      <p:pic>
        <p:nvPicPr>
          <p:cNvPr id="41988" name="图片 4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450" y="4300538"/>
            <a:ext cx="5400675" cy="2176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endParaRPr lang="zh-CN" altLang="en-US"/>
          </a:p>
        </p:txBody>
      </p:sp>
      <p:sp>
        <p:nvSpPr>
          <p:cNvPr id="43011" name="矩形 3"/>
          <p:cNvSpPr>
            <a:spLocks noChangeArrowheads="1"/>
          </p:cNvSpPr>
          <p:nvPr/>
        </p:nvSpPr>
        <p:spPr bwMode="auto">
          <a:xfrm>
            <a:off x="611188" y="3068638"/>
            <a:ext cx="7489825" cy="30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zh-CN"/>
              <a:t>提示：</a:t>
            </a:r>
          </a:p>
          <a:p>
            <a:r>
              <a:rPr lang="zh-CN" altLang="zh-CN"/>
              <a:t>输入设备不断丰富，使用越来越简单，人们可以通过键盘输入文字，通过鼠标进行定位，通过扫描仪、手写笔、触摸屏等输入图形，通过声卡输入声音。</a:t>
            </a:r>
            <a:endParaRPr lang="en-US" altLang="zh-CN"/>
          </a:p>
          <a:p>
            <a:r>
              <a:rPr lang="zh-CN" altLang="zh-CN"/>
              <a:t>输出设备的发展针对人类的感觉器官，如视觉、听觉、触觉等，输出文字、图形、声音和</a:t>
            </a:r>
            <a:r>
              <a:rPr lang="en-US" altLang="zh-CN"/>
              <a:t>3D</a:t>
            </a:r>
            <a:r>
              <a:rPr lang="zh-CN" altLang="zh-CN"/>
              <a:t>实体等。</a:t>
            </a:r>
            <a:endParaRPr lang="en-US" altLang="zh-CN"/>
          </a:p>
          <a:p>
            <a:r>
              <a:rPr lang="zh-CN" altLang="zh-CN"/>
              <a:t>使得计算机与人的交互越来越简单，操作越来越方便，输出效果越来越好。</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3.1.6  </a:t>
            </a:r>
            <a:r>
              <a:rPr lang="zh-CN" altLang="zh-CN" dirty="0">
                <a:effectLst/>
              </a:rPr>
              <a:t>接口</a:t>
            </a:r>
            <a:endParaRPr lang="zh-CN" altLang="en-US" dirty="0"/>
          </a:p>
        </p:txBody>
      </p:sp>
      <p:sp>
        <p:nvSpPr>
          <p:cNvPr id="44035" name="内容占位符 2"/>
          <p:cNvSpPr>
            <a:spLocks noGrp="1"/>
          </p:cNvSpPr>
          <p:nvPr>
            <p:ph idx="1"/>
          </p:nvPr>
        </p:nvSpPr>
        <p:spPr/>
        <p:txBody>
          <a:bodyPr/>
          <a:lstStyle/>
          <a:p>
            <a:pPr marL="0" indent="0">
              <a:buFontTx/>
              <a:buNone/>
            </a:pPr>
            <a:r>
              <a:rPr lang="zh-CN" altLang="zh-CN" smtClean="0"/>
              <a:t>接口是计算机系统中两个独立的部件进行信息交换的共享边界。这种交换可以发生在计算机软件、硬件、外部设备或进行操作的人之间，也可以是它们的结合。</a:t>
            </a:r>
          </a:p>
          <a:p>
            <a:pPr marL="0" indent="0">
              <a:buFontTx/>
              <a:buNone/>
            </a:pPr>
            <a:endParaRPr lang="zh-CN" altLang="en-US" smtClean="0"/>
          </a:p>
        </p:txBody>
      </p:sp>
      <p:sp>
        <p:nvSpPr>
          <p:cNvPr id="44036" name="矩形 3"/>
          <p:cNvSpPr>
            <a:spLocks noChangeArrowheads="1"/>
          </p:cNvSpPr>
          <p:nvPr/>
        </p:nvSpPr>
        <p:spPr bwMode="auto">
          <a:xfrm>
            <a:off x="900113" y="3497263"/>
            <a:ext cx="7127875"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zh-CN"/>
              <a:t>提示：</a:t>
            </a:r>
          </a:p>
          <a:p>
            <a:r>
              <a:rPr lang="zh-CN" altLang="zh-CN"/>
              <a:t>在现代计算机中，有很多种标准化的硬件接口，接口一般包括插槽和插头两部分，每一种接口标准都规定了相关参数，如尺寸规格、引脚数、电压、电流等，使得一种接口标准的插头不能插入另一种接口的插槽，从而避免出错和电器故障。</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接口</a:t>
            </a:r>
            <a:endParaRPr lang="zh-CN" altLang="en-US" dirty="0"/>
          </a:p>
        </p:txBody>
      </p:sp>
      <p:sp>
        <p:nvSpPr>
          <p:cNvPr id="45059" name="内容占位符 2"/>
          <p:cNvSpPr>
            <a:spLocks noGrp="1"/>
          </p:cNvSpPr>
          <p:nvPr>
            <p:ph idx="1"/>
          </p:nvPr>
        </p:nvSpPr>
        <p:spPr/>
        <p:txBody>
          <a:bodyPr/>
          <a:lstStyle/>
          <a:p>
            <a:pPr marL="0" indent="0">
              <a:buFontTx/>
              <a:buNone/>
            </a:pPr>
            <a:r>
              <a:rPr lang="zh-CN" altLang="zh-CN" smtClean="0"/>
              <a:t>主板的电源接口和插头，</a:t>
            </a:r>
            <a:endParaRPr lang="en-US" altLang="zh-CN" smtClean="0"/>
          </a:p>
          <a:p>
            <a:pPr marL="0" indent="0">
              <a:buFontTx/>
              <a:buNone/>
            </a:pPr>
            <a:r>
              <a:rPr lang="zh-CN" altLang="zh-CN" smtClean="0"/>
              <a:t>计算机主板上的各种输入输出设备的接口</a:t>
            </a:r>
            <a:endParaRPr lang="zh-CN" altLang="en-US" smtClean="0"/>
          </a:p>
        </p:txBody>
      </p:sp>
      <p:pic>
        <p:nvPicPr>
          <p:cNvPr id="45060" name="Picture 6" descr="timg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2988" y="4365625"/>
            <a:ext cx="2962275" cy="1878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45061" name="图片 69" descr="timg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40200" y="4941888"/>
            <a:ext cx="4300538" cy="14747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1</a:t>
            </a:r>
            <a:r>
              <a:rPr lang="zh-CN" altLang="zh-CN" dirty="0">
                <a:effectLst/>
              </a:rPr>
              <a:t>．硬盘</a:t>
            </a:r>
            <a:r>
              <a:rPr lang="zh-CN" altLang="zh-CN" dirty="0" smtClean="0">
                <a:effectLst/>
              </a:rPr>
              <a:t>接口</a:t>
            </a:r>
            <a:endParaRPr lang="zh-CN" altLang="en-US" dirty="0"/>
          </a:p>
        </p:txBody>
      </p:sp>
      <p:sp>
        <p:nvSpPr>
          <p:cNvPr id="46083" name="内容占位符 2"/>
          <p:cNvSpPr>
            <a:spLocks noGrp="1"/>
          </p:cNvSpPr>
          <p:nvPr>
            <p:ph idx="1"/>
          </p:nvPr>
        </p:nvSpPr>
        <p:spPr/>
        <p:txBody>
          <a:bodyPr/>
          <a:lstStyle/>
          <a:p>
            <a:pPr marL="0" indent="0">
              <a:buFontTx/>
              <a:buNone/>
            </a:pPr>
            <a:r>
              <a:rPr lang="zh-CN" altLang="en-US" smtClean="0"/>
              <a:t>硬盘接口是硬盘与主机系统间的连接部件，在硬盘和主机内存之间传输数据。</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硬盘接口</a:t>
            </a:r>
            <a:endParaRPr lang="zh-CN" altLang="en-US" dirty="0"/>
          </a:p>
        </p:txBody>
      </p:sp>
      <p:sp>
        <p:nvSpPr>
          <p:cNvPr id="47107" name="内容占位符 2"/>
          <p:cNvSpPr>
            <a:spLocks noGrp="1"/>
          </p:cNvSpPr>
          <p:nvPr>
            <p:ph idx="1"/>
          </p:nvPr>
        </p:nvSpPr>
        <p:spPr/>
        <p:txBody>
          <a:bodyPr/>
          <a:lstStyle/>
          <a:p>
            <a:pPr marL="0" indent="0">
              <a:buFontTx/>
              <a:buNone/>
            </a:pPr>
            <a:r>
              <a:rPr lang="zh-CN" altLang="zh-CN" smtClean="0"/>
              <a:t>（</a:t>
            </a:r>
            <a:r>
              <a:rPr lang="en-US" altLang="zh-CN" smtClean="0"/>
              <a:t>1</a:t>
            </a:r>
            <a:r>
              <a:rPr lang="zh-CN" altLang="zh-CN" smtClean="0"/>
              <a:t>）</a:t>
            </a:r>
            <a:r>
              <a:rPr lang="en-US" altLang="zh-CN" smtClean="0"/>
              <a:t>IDE</a:t>
            </a:r>
            <a:r>
              <a:rPr lang="zh-CN" altLang="zh-CN" smtClean="0"/>
              <a:t>接口</a:t>
            </a:r>
            <a:r>
              <a:rPr lang="zh-CN" altLang="en-US" smtClean="0"/>
              <a:t>，</a:t>
            </a:r>
            <a:r>
              <a:rPr lang="zh-CN" altLang="zh-CN" smtClean="0"/>
              <a:t>也称为</a:t>
            </a:r>
            <a:r>
              <a:rPr lang="en-US" altLang="zh-CN" smtClean="0"/>
              <a:t>ATA</a:t>
            </a:r>
            <a:r>
              <a:rPr lang="zh-CN" altLang="zh-CN" smtClean="0"/>
              <a:t>接口</a:t>
            </a:r>
            <a:r>
              <a:rPr lang="en-US" altLang="zh-CN" smtClean="0"/>
              <a:t>,</a:t>
            </a:r>
            <a:r>
              <a:rPr lang="zh-CN" altLang="zh-CN" smtClean="0"/>
              <a:t>它使用一个</a:t>
            </a:r>
            <a:r>
              <a:rPr lang="en-US" altLang="zh-CN" smtClean="0"/>
              <a:t>40</a:t>
            </a:r>
            <a:r>
              <a:rPr lang="zh-CN" altLang="zh-CN" smtClean="0"/>
              <a:t>芯电缆与主板进行连接，</a:t>
            </a:r>
            <a:endParaRPr lang="zh-CN" altLang="en-US" smtClean="0"/>
          </a:p>
        </p:txBody>
      </p:sp>
      <p:pic>
        <p:nvPicPr>
          <p:cNvPr id="47108" name="图片 5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2725" y="4173538"/>
            <a:ext cx="2808288" cy="22748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硬盘接口</a:t>
            </a:r>
            <a:endParaRPr lang="zh-CN" altLang="en-US" dirty="0"/>
          </a:p>
        </p:txBody>
      </p:sp>
      <p:sp>
        <p:nvSpPr>
          <p:cNvPr id="48131" name="内容占位符 2"/>
          <p:cNvSpPr>
            <a:spLocks noGrp="1"/>
          </p:cNvSpPr>
          <p:nvPr>
            <p:ph idx="1"/>
          </p:nvPr>
        </p:nvSpPr>
        <p:spPr/>
        <p:txBody>
          <a:bodyPr/>
          <a:lstStyle/>
          <a:p>
            <a:pPr marL="0" indent="0">
              <a:buFontTx/>
              <a:buNone/>
            </a:pPr>
            <a:r>
              <a:rPr lang="zh-CN" altLang="zh-CN" smtClean="0"/>
              <a:t>（</a:t>
            </a:r>
            <a:r>
              <a:rPr lang="en-US" altLang="zh-CN" smtClean="0"/>
              <a:t>2</a:t>
            </a:r>
            <a:r>
              <a:rPr lang="zh-CN" altLang="zh-CN" smtClean="0"/>
              <a:t>）</a:t>
            </a:r>
            <a:r>
              <a:rPr lang="en-US" altLang="zh-CN" smtClean="0"/>
              <a:t>SATA</a:t>
            </a:r>
            <a:r>
              <a:rPr lang="zh-CN" altLang="zh-CN" smtClean="0"/>
              <a:t>（</a:t>
            </a:r>
            <a:r>
              <a:rPr lang="en-US" altLang="zh-CN" smtClean="0"/>
              <a:t>Serial Advanced Technology Attachment</a:t>
            </a:r>
            <a:r>
              <a:rPr lang="zh-CN" altLang="zh-CN" smtClean="0"/>
              <a:t>）接口即串行硬件驱动器接口</a:t>
            </a:r>
            <a:endParaRPr lang="en-US" altLang="zh-CN" smtClean="0"/>
          </a:p>
          <a:p>
            <a:pPr marL="0" indent="0">
              <a:buFontTx/>
              <a:buNone/>
            </a:pPr>
            <a:r>
              <a:rPr lang="zh-CN" altLang="zh-CN" smtClean="0"/>
              <a:t>其特点是结构简单、支持热插拔、传输速度快、执行效率高</a:t>
            </a:r>
            <a:endParaRPr lang="zh-CN" altLang="en-US" smtClean="0"/>
          </a:p>
        </p:txBody>
      </p:sp>
      <p:pic>
        <p:nvPicPr>
          <p:cNvPr id="48132" name="图片 6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6463" y="4078288"/>
            <a:ext cx="2808287" cy="18399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硬盘接口</a:t>
            </a:r>
            <a:endParaRPr lang="zh-CN" altLang="en-US" dirty="0"/>
          </a:p>
        </p:txBody>
      </p:sp>
      <p:sp>
        <p:nvSpPr>
          <p:cNvPr id="49155" name="内容占位符 2"/>
          <p:cNvSpPr>
            <a:spLocks noGrp="1"/>
          </p:cNvSpPr>
          <p:nvPr>
            <p:ph idx="1"/>
          </p:nvPr>
        </p:nvSpPr>
        <p:spPr/>
        <p:txBody>
          <a:bodyPr/>
          <a:lstStyle/>
          <a:p>
            <a:pPr marL="0" indent="0">
              <a:buFontTx/>
              <a:buNone/>
            </a:pPr>
            <a:r>
              <a:rPr lang="zh-CN" altLang="zh-CN" smtClean="0"/>
              <a:t>（</a:t>
            </a:r>
            <a:r>
              <a:rPr lang="en-US" altLang="zh-CN" smtClean="0"/>
              <a:t>3</a:t>
            </a:r>
            <a:r>
              <a:rPr lang="zh-CN" altLang="zh-CN" smtClean="0"/>
              <a:t>）</a:t>
            </a:r>
            <a:r>
              <a:rPr lang="en-US" altLang="zh-CN" smtClean="0"/>
              <a:t>SCSI</a:t>
            </a:r>
            <a:r>
              <a:rPr lang="zh-CN" altLang="zh-CN" smtClean="0"/>
              <a:t>接口（小型计算机系统接口），是一种用于计算机和智能设备之间（硬盘、软驱、光驱、打印机、扫描仪等）的系统级接口的独立标准，它能与多种类型的外设进行通信。</a:t>
            </a:r>
            <a:endParaRPr lang="en-US" altLang="zh-CN" smtClean="0"/>
          </a:p>
          <a:p>
            <a:pPr marL="0" indent="0">
              <a:buFontTx/>
              <a:buNone/>
            </a:pPr>
            <a:r>
              <a:rPr lang="en-US" altLang="zh-CN" smtClean="0"/>
              <a:t>SCSI</a:t>
            </a:r>
            <a:r>
              <a:rPr lang="zh-CN" altLang="zh-CN" smtClean="0"/>
              <a:t>接口的硬盘可靠性高可以长期运转，速度快，支持多设备，支持热拔插，常用于服务器连接硬盘。</a:t>
            </a:r>
            <a:endParaRPr lang="zh-CN" altLang="en-US" smtClean="0"/>
          </a:p>
        </p:txBody>
      </p:sp>
      <p:pic>
        <p:nvPicPr>
          <p:cNvPr id="49156" name="图片 5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4163" y="4437063"/>
            <a:ext cx="1673225" cy="16748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硬盘接口</a:t>
            </a:r>
            <a:endParaRPr lang="zh-CN" altLang="en-US" dirty="0"/>
          </a:p>
        </p:txBody>
      </p:sp>
      <p:sp>
        <p:nvSpPr>
          <p:cNvPr id="50179" name="内容占位符 2"/>
          <p:cNvSpPr>
            <a:spLocks noGrp="1"/>
          </p:cNvSpPr>
          <p:nvPr>
            <p:ph idx="1"/>
          </p:nvPr>
        </p:nvSpPr>
        <p:spPr/>
        <p:txBody>
          <a:bodyPr/>
          <a:lstStyle/>
          <a:p>
            <a:pPr marL="0" indent="0">
              <a:buFontTx/>
              <a:buNone/>
            </a:pPr>
            <a:r>
              <a:rPr lang="zh-CN" altLang="en-US" smtClean="0"/>
              <a:t>（</a:t>
            </a:r>
            <a:r>
              <a:rPr lang="en-US" altLang="zh-CN" smtClean="0"/>
              <a:t>4</a:t>
            </a:r>
            <a:r>
              <a:rPr lang="zh-CN" altLang="en-US" smtClean="0"/>
              <a:t>）光纤通道</a:t>
            </a:r>
            <a:r>
              <a:rPr lang="en-US" altLang="zh-CN" smtClean="0"/>
              <a:t>(Fiber Channel)</a:t>
            </a:r>
            <a:r>
              <a:rPr lang="zh-CN" altLang="en-US" smtClean="0"/>
              <a:t>，利用光纤形成高速通道，能提高多硬盘存储系统的速度和灵活性。</a:t>
            </a:r>
          </a:p>
          <a:p>
            <a:pPr marL="0" indent="0">
              <a:buFontTx/>
              <a:buNone/>
            </a:pPr>
            <a:r>
              <a:rPr lang="zh-CN" altLang="en-US" smtClean="0"/>
              <a:t>光纤通道的主要特性有：热插拔性、高速带宽、远程连接、连接设备数量大等。</a:t>
            </a:r>
          </a:p>
          <a:p>
            <a:pPr marL="0" indent="0">
              <a:buFontTx/>
              <a:buNone/>
            </a:pPr>
            <a:r>
              <a:rPr lang="zh-CN" altLang="en-US" smtClean="0"/>
              <a:t>光纤通道价格昂贵，一般只用在高端服务器。</a:t>
            </a:r>
          </a:p>
          <a:p>
            <a:pPr marL="0" indent="0">
              <a:buFontTx/>
              <a:buNone/>
            </a:pPr>
            <a:endParaRPr lang="zh-CN" altLang="en-US" smtClean="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2</a:t>
            </a:r>
            <a:r>
              <a:rPr lang="zh-CN" altLang="zh-CN" dirty="0">
                <a:effectLst/>
              </a:rPr>
              <a:t>．</a:t>
            </a:r>
            <a:r>
              <a:rPr lang="en-US" altLang="zh-CN" dirty="0">
                <a:effectLst/>
              </a:rPr>
              <a:t>USB</a:t>
            </a:r>
            <a:r>
              <a:rPr lang="zh-CN" altLang="zh-CN" dirty="0" smtClean="0">
                <a:effectLst/>
              </a:rPr>
              <a:t>接口</a:t>
            </a:r>
            <a:endParaRPr lang="zh-CN" altLang="en-US" dirty="0"/>
          </a:p>
        </p:txBody>
      </p:sp>
      <p:sp>
        <p:nvSpPr>
          <p:cNvPr id="51203" name="内容占位符 2"/>
          <p:cNvSpPr>
            <a:spLocks noGrp="1"/>
          </p:cNvSpPr>
          <p:nvPr>
            <p:ph idx="1"/>
          </p:nvPr>
        </p:nvSpPr>
        <p:spPr/>
        <p:txBody>
          <a:bodyPr/>
          <a:lstStyle/>
          <a:p>
            <a:pPr marL="0" indent="0">
              <a:buFontTx/>
              <a:buNone/>
            </a:pPr>
            <a:r>
              <a:rPr lang="en-US" altLang="zh-CN" smtClean="0"/>
              <a:t>USB</a:t>
            </a:r>
            <a:r>
              <a:rPr lang="zh-CN" altLang="en-US" smtClean="0"/>
              <a:t>（</a:t>
            </a:r>
            <a:r>
              <a:rPr lang="en-US" altLang="zh-CN" smtClean="0"/>
              <a:t>Universal Serial Bus</a:t>
            </a:r>
            <a:r>
              <a:rPr lang="zh-CN" altLang="en-US" smtClean="0"/>
              <a:t>，通用串行总线）接口，连接计算机系统与外部设备的一种串口总线标准</a:t>
            </a:r>
            <a:r>
              <a:rPr lang="en-US" altLang="zh-CN" smtClean="0"/>
              <a:t>,</a:t>
            </a:r>
            <a:r>
              <a:rPr lang="zh-CN" altLang="en-US" smtClean="0"/>
              <a:t>支持即插即用。</a:t>
            </a:r>
            <a:endParaRPr lang="en-US" altLang="zh-CN" smtClean="0"/>
          </a:p>
          <a:p>
            <a:pPr marL="0" indent="0">
              <a:buFontTx/>
              <a:buNone/>
            </a:pPr>
            <a:r>
              <a:rPr lang="zh-CN" altLang="zh-CN" smtClean="0"/>
              <a:t>优点：支持热插拔、携带方便、标准统一、可以连接多个设备。</a:t>
            </a:r>
            <a:endParaRPr lang="zh-CN" altLang="en-US" smtClean="0"/>
          </a:p>
        </p:txBody>
      </p:sp>
      <p:pic>
        <p:nvPicPr>
          <p:cNvPr id="51204" name="图片 6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1563" y="4432300"/>
            <a:ext cx="3787775" cy="1885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现代计算机的结构</a:t>
            </a:r>
            <a:endParaRPr lang="zh-CN" altLang="en-US" dirty="0"/>
          </a:p>
        </p:txBody>
      </p:sp>
      <p:sp>
        <p:nvSpPr>
          <p:cNvPr id="6147" name="内容占位符 2"/>
          <p:cNvSpPr>
            <a:spLocks noGrp="1"/>
          </p:cNvSpPr>
          <p:nvPr>
            <p:ph idx="1"/>
          </p:nvPr>
        </p:nvSpPr>
        <p:spPr/>
        <p:txBody>
          <a:bodyPr/>
          <a:lstStyle/>
          <a:p>
            <a:pPr marL="0" indent="0">
              <a:buFontTx/>
              <a:buNone/>
            </a:pPr>
            <a:r>
              <a:rPr lang="zh-CN" altLang="zh-CN" smtClean="0"/>
              <a:t>总线是连接</a:t>
            </a:r>
            <a:r>
              <a:rPr lang="en-US" altLang="zh-CN" smtClean="0"/>
              <a:t>CPU</a:t>
            </a:r>
            <a:r>
              <a:rPr lang="zh-CN" altLang="zh-CN" smtClean="0"/>
              <a:t>、内存和各个</a:t>
            </a:r>
            <a:r>
              <a:rPr lang="en-US" altLang="zh-CN" smtClean="0"/>
              <a:t>I/O</a:t>
            </a:r>
            <a:r>
              <a:rPr lang="zh-CN" altLang="zh-CN" smtClean="0"/>
              <a:t>（</a:t>
            </a:r>
            <a:r>
              <a:rPr lang="en-US" altLang="zh-CN" smtClean="0"/>
              <a:t>Input/ Output</a:t>
            </a:r>
            <a:r>
              <a:rPr lang="zh-CN" altLang="zh-CN" smtClean="0"/>
              <a:t>）接口模块的数据通路，是各模块之间传递数据的通道。</a:t>
            </a:r>
            <a:endParaRPr lang="en-US" altLang="zh-CN" smtClean="0"/>
          </a:p>
          <a:p>
            <a:pPr marL="0" indent="0">
              <a:buFontTx/>
              <a:buNone/>
            </a:pPr>
            <a:r>
              <a:rPr lang="zh-CN" altLang="zh-CN" smtClean="0"/>
              <a:t>总线分为以下三类。</a:t>
            </a:r>
          </a:p>
          <a:p>
            <a:pPr marL="0" indent="0">
              <a:buFontTx/>
              <a:buNone/>
            </a:pPr>
            <a:r>
              <a:rPr lang="zh-CN" altLang="zh-CN" smtClean="0"/>
              <a:t>（</a:t>
            </a:r>
            <a:r>
              <a:rPr lang="en-US" altLang="zh-CN" smtClean="0"/>
              <a:t>1</a:t>
            </a:r>
            <a:r>
              <a:rPr lang="zh-CN" altLang="zh-CN" smtClean="0"/>
              <a:t>）地址总线（</a:t>
            </a:r>
            <a:r>
              <a:rPr lang="en-US" altLang="zh-CN" smtClean="0"/>
              <a:t>AB</a:t>
            </a:r>
            <a:r>
              <a:rPr lang="zh-CN" altLang="zh-CN" smtClean="0"/>
              <a:t>）</a:t>
            </a:r>
          </a:p>
          <a:p>
            <a:pPr marL="0" indent="0">
              <a:buFontTx/>
              <a:buNone/>
            </a:pPr>
            <a:r>
              <a:rPr lang="zh-CN" altLang="zh-CN" smtClean="0"/>
              <a:t>（</a:t>
            </a:r>
            <a:r>
              <a:rPr lang="en-US" altLang="zh-CN" smtClean="0"/>
              <a:t>2</a:t>
            </a:r>
            <a:r>
              <a:rPr lang="zh-CN" altLang="zh-CN" smtClean="0"/>
              <a:t>）数据总线（</a:t>
            </a:r>
            <a:r>
              <a:rPr lang="en-US" altLang="zh-CN" smtClean="0"/>
              <a:t>DB</a:t>
            </a:r>
            <a:r>
              <a:rPr lang="zh-CN" altLang="zh-CN" smtClean="0"/>
              <a:t>）</a:t>
            </a:r>
            <a:endParaRPr lang="en-US" altLang="zh-CN" smtClean="0"/>
          </a:p>
          <a:p>
            <a:pPr marL="0" indent="0">
              <a:buFontTx/>
              <a:buNone/>
            </a:pPr>
            <a:r>
              <a:rPr lang="zh-CN" altLang="zh-CN" smtClean="0"/>
              <a:t>（</a:t>
            </a:r>
            <a:r>
              <a:rPr lang="en-US" altLang="zh-CN" smtClean="0"/>
              <a:t>3</a:t>
            </a:r>
            <a:r>
              <a:rPr lang="zh-CN" altLang="zh-CN" smtClean="0"/>
              <a:t>）控制总线（</a:t>
            </a:r>
            <a:r>
              <a:rPr lang="en-US" altLang="zh-CN" smtClean="0"/>
              <a:t>CB</a:t>
            </a:r>
            <a:r>
              <a:rPr lang="zh-CN" altLang="zh-CN" smtClean="0"/>
              <a:t>）</a:t>
            </a:r>
          </a:p>
          <a:p>
            <a:pPr marL="0" indent="0">
              <a:buFontTx/>
              <a:buNone/>
            </a:pPr>
            <a:endParaRPr lang="zh-CN" altLang="en-US" smtClean="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a:t>
            </a:r>
            <a:r>
              <a:rPr lang="zh-CN" altLang="zh-CN" dirty="0">
                <a:effectLst/>
              </a:rPr>
              <a:t>．</a:t>
            </a:r>
            <a:r>
              <a:rPr lang="en-US" altLang="zh-CN" dirty="0">
                <a:effectLst/>
              </a:rPr>
              <a:t>PCI</a:t>
            </a:r>
            <a:r>
              <a:rPr lang="zh-CN" altLang="zh-CN" dirty="0">
                <a:effectLst/>
              </a:rPr>
              <a:t>和</a:t>
            </a:r>
            <a:r>
              <a:rPr lang="en-US" altLang="zh-CN" dirty="0">
                <a:effectLst/>
              </a:rPr>
              <a:t>PCI-E</a:t>
            </a:r>
            <a:r>
              <a:rPr lang="zh-CN" altLang="zh-CN" dirty="0">
                <a:effectLst/>
              </a:rPr>
              <a:t>接口</a:t>
            </a:r>
            <a:endParaRPr lang="zh-CN" altLang="en-US" dirty="0"/>
          </a:p>
        </p:txBody>
      </p:sp>
      <p:sp>
        <p:nvSpPr>
          <p:cNvPr id="52227" name="内容占位符 2"/>
          <p:cNvSpPr>
            <a:spLocks noGrp="1"/>
          </p:cNvSpPr>
          <p:nvPr>
            <p:ph idx="1"/>
          </p:nvPr>
        </p:nvSpPr>
        <p:spPr/>
        <p:txBody>
          <a:bodyPr/>
          <a:lstStyle/>
          <a:p>
            <a:pPr marL="0" indent="0">
              <a:buFontTx/>
              <a:buNone/>
            </a:pPr>
            <a:r>
              <a:rPr lang="en-US" altLang="zh-CN" smtClean="0"/>
              <a:t>PCI</a:t>
            </a:r>
            <a:r>
              <a:rPr lang="zh-CN" altLang="en-US" smtClean="0"/>
              <a:t>（</a:t>
            </a:r>
            <a:r>
              <a:rPr lang="en-US" altLang="zh-CN" smtClean="0"/>
              <a:t>Peripheral Component Interconnect</a:t>
            </a:r>
            <a:r>
              <a:rPr lang="zh-CN" altLang="en-US" smtClean="0"/>
              <a:t>）接口是个人计算机中广泛使用的接口，几乎所有的主板产品上都带有这种插槽</a:t>
            </a:r>
          </a:p>
          <a:p>
            <a:pPr marL="0" indent="0">
              <a:buFontTx/>
              <a:buNone/>
            </a:pPr>
            <a:r>
              <a:rPr lang="en-US" altLang="zh-CN" smtClean="0"/>
              <a:t>PCI-E</a:t>
            </a:r>
            <a:r>
              <a:rPr lang="zh-CN" altLang="en-US" smtClean="0"/>
              <a:t>（</a:t>
            </a:r>
            <a:r>
              <a:rPr lang="en-US" altLang="zh-CN" smtClean="0"/>
              <a:t>PCI Express</a:t>
            </a:r>
            <a:r>
              <a:rPr lang="zh-CN" altLang="en-US" smtClean="0"/>
              <a:t>）接口是英特尔公司推出的用于取代</a:t>
            </a:r>
            <a:r>
              <a:rPr lang="en-US" altLang="zh-CN" smtClean="0"/>
              <a:t>PCI</a:t>
            </a:r>
            <a:r>
              <a:rPr lang="zh-CN" altLang="en-US" smtClean="0"/>
              <a:t>接口的技术，称为第三代</a:t>
            </a:r>
            <a:r>
              <a:rPr lang="en-US" altLang="zh-CN" smtClean="0"/>
              <a:t>I/O</a:t>
            </a:r>
            <a:r>
              <a:rPr lang="zh-CN" altLang="en-US" smtClean="0"/>
              <a:t>总线技术</a:t>
            </a:r>
          </a:p>
          <a:p>
            <a:pPr marL="0" indent="0">
              <a:buFontTx/>
              <a:buNone/>
            </a:pPr>
            <a:endParaRPr lang="zh-CN" altLang="en-US" smtClean="0"/>
          </a:p>
        </p:txBody>
      </p:sp>
      <p:pic>
        <p:nvPicPr>
          <p:cNvPr id="52228" name="图片 6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32363" y="4259263"/>
            <a:ext cx="3024187" cy="2047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4</a:t>
            </a:r>
            <a:r>
              <a:rPr lang="zh-CN" altLang="zh-CN" dirty="0" smtClean="0">
                <a:effectLst/>
              </a:rPr>
              <a:t>．图形显示</a:t>
            </a:r>
            <a:r>
              <a:rPr lang="zh-CN" altLang="zh-CN" dirty="0">
                <a:effectLst/>
              </a:rPr>
              <a:t>接口</a:t>
            </a:r>
            <a:endParaRPr lang="zh-CN" altLang="en-US" dirty="0"/>
          </a:p>
        </p:txBody>
      </p:sp>
      <p:sp>
        <p:nvSpPr>
          <p:cNvPr id="53251" name="内容占位符 2"/>
          <p:cNvSpPr>
            <a:spLocks noGrp="1"/>
          </p:cNvSpPr>
          <p:nvPr>
            <p:ph idx="1"/>
          </p:nvPr>
        </p:nvSpPr>
        <p:spPr/>
        <p:txBody>
          <a:bodyPr/>
          <a:lstStyle/>
          <a:p>
            <a:pPr marL="0" indent="0">
              <a:buFontTx/>
              <a:buNone/>
            </a:pPr>
            <a:r>
              <a:rPr lang="en-US" altLang="zh-CN" smtClean="0"/>
              <a:t>VGA</a:t>
            </a:r>
            <a:r>
              <a:rPr lang="zh-CN" altLang="en-US" smtClean="0"/>
              <a:t>（</a:t>
            </a:r>
            <a:r>
              <a:rPr lang="en-US" altLang="zh-CN" smtClean="0"/>
              <a:t>Video Graphics Array</a:t>
            </a:r>
            <a:r>
              <a:rPr lang="zh-CN" altLang="en-US" smtClean="0"/>
              <a:t>）视频图形阵列是一个使用模拟信号的计算机输出数据的专用接口</a:t>
            </a:r>
          </a:p>
          <a:p>
            <a:pPr marL="0" indent="0">
              <a:buFontTx/>
              <a:buNone/>
            </a:pPr>
            <a:r>
              <a:rPr lang="en-US" altLang="zh-CN" smtClean="0"/>
              <a:t>DVI</a:t>
            </a:r>
            <a:r>
              <a:rPr lang="zh-CN" altLang="en-US" smtClean="0"/>
              <a:t>（</a:t>
            </a:r>
            <a:r>
              <a:rPr lang="en-US" altLang="zh-CN" smtClean="0"/>
              <a:t>Digital Visual Interface</a:t>
            </a:r>
            <a:r>
              <a:rPr lang="zh-CN" altLang="en-US" smtClean="0"/>
              <a:t>）即数字视频接口</a:t>
            </a:r>
          </a:p>
          <a:p>
            <a:pPr marL="0" indent="0">
              <a:buFontTx/>
              <a:buNone/>
            </a:pPr>
            <a:r>
              <a:rPr lang="en-US" altLang="zh-CN" smtClean="0"/>
              <a:t>HDMI</a:t>
            </a:r>
            <a:r>
              <a:rPr lang="zh-CN" altLang="en-US" smtClean="0"/>
              <a:t>（</a:t>
            </a:r>
            <a:r>
              <a:rPr lang="en-US" altLang="zh-CN" smtClean="0"/>
              <a:t>High Definition Multimedia Interface</a:t>
            </a:r>
            <a:r>
              <a:rPr lang="zh-CN" altLang="en-US" smtClean="0"/>
              <a:t>）接口即高清晰度多媒体接口</a:t>
            </a:r>
          </a:p>
          <a:p>
            <a:pPr marL="0" indent="0">
              <a:buFontTx/>
              <a:buNone/>
            </a:pPr>
            <a:endParaRPr lang="zh-CN" altLang="en-US" smtClean="0"/>
          </a:p>
        </p:txBody>
      </p:sp>
      <p:pic>
        <p:nvPicPr>
          <p:cNvPr id="53252" name="图片 6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9788" y="4005263"/>
            <a:ext cx="3633787" cy="22304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 3.1.7  </a:t>
            </a:r>
            <a:r>
              <a:rPr lang="zh-CN" altLang="zh-CN" dirty="0">
                <a:effectLst/>
              </a:rPr>
              <a:t>选购计算机</a:t>
            </a:r>
            <a:r>
              <a:rPr lang="zh-CN" altLang="zh-CN" dirty="0" smtClean="0">
                <a:effectLst/>
              </a:rPr>
              <a:t>策略</a:t>
            </a:r>
            <a:endParaRPr lang="zh-CN" altLang="en-US" dirty="0"/>
          </a:p>
        </p:txBody>
      </p:sp>
      <p:sp>
        <p:nvSpPr>
          <p:cNvPr id="3" name="内容占位符 2"/>
          <p:cNvSpPr>
            <a:spLocks noGrp="1"/>
          </p:cNvSpPr>
          <p:nvPr>
            <p:ph idx="1"/>
          </p:nvPr>
        </p:nvSpPr>
        <p:spPr/>
        <p:txBody>
          <a:bodyPr/>
          <a:lstStyle/>
          <a:p>
            <a:pPr marL="0" indent="0">
              <a:buFontTx/>
              <a:buNone/>
              <a:defRPr/>
            </a:pPr>
            <a:r>
              <a:rPr lang="en-US" altLang="zh-CN" dirty="0"/>
              <a:t>1</a:t>
            </a:r>
            <a:r>
              <a:rPr lang="zh-CN" altLang="zh-CN" dirty="0"/>
              <a:t>．准备工作</a:t>
            </a:r>
          </a:p>
          <a:p>
            <a:pPr marL="0" indent="0">
              <a:buFontTx/>
              <a:buNone/>
              <a:defRPr/>
            </a:pPr>
            <a:r>
              <a:rPr lang="zh-CN" altLang="zh-CN" dirty="0"/>
              <a:t>（</a:t>
            </a:r>
            <a:r>
              <a:rPr lang="en-US" altLang="zh-CN" dirty="0"/>
              <a:t>1</a:t>
            </a:r>
            <a:r>
              <a:rPr lang="zh-CN" altLang="zh-CN" dirty="0"/>
              <a:t>）确定自己的预算。</a:t>
            </a:r>
          </a:p>
          <a:p>
            <a:pPr marL="0" indent="0">
              <a:buFontTx/>
              <a:buNone/>
              <a:defRPr/>
            </a:pPr>
            <a:r>
              <a:rPr lang="zh-CN" altLang="zh-CN" dirty="0"/>
              <a:t>（</a:t>
            </a:r>
            <a:r>
              <a:rPr lang="en-US" altLang="zh-CN" dirty="0"/>
              <a:t>2</a:t>
            </a:r>
            <a:r>
              <a:rPr lang="zh-CN" altLang="zh-CN" dirty="0"/>
              <a:t>）明确计算机的主要用途和相关需求。</a:t>
            </a:r>
          </a:p>
          <a:p>
            <a:pPr marL="0" indent="0">
              <a:buFontTx/>
              <a:buNone/>
              <a:defRPr/>
            </a:pPr>
            <a:r>
              <a:rPr lang="zh-CN" altLang="zh-CN" dirty="0"/>
              <a:t>（</a:t>
            </a:r>
            <a:r>
              <a:rPr lang="en-US" altLang="zh-CN" dirty="0"/>
              <a:t>3</a:t>
            </a:r>
            <a:r>
              <a:rPr lang="zh-CN" altLang="zh-CN" dirty="0"/>
              <a:t>）选择所需要的外设。</a:t>
            </a:r>
          </a:p>
          <a:p>
            <a:pPr>
              <a:defRPr/>
            </a:pPr>
            <a:endParaRPr lang="zh-CN" altLang="en-US"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选购计算机策略</a:t>
            </a:r>
            <a:endParaRPr lang="zh-CN" altLang="en-US" dirty="0"/>
          </a:p>
        </p:txBody>
      </p:sp>
      <p:sp>
        <p:nvSpPr>
          <p:cNvPr id="3" name="内容占位符 2"/>
          <p:cNvSpPr>
            <a:spLocks noGrp="1"/>
          </p:cNvSpPr>
          <p:nvPr>
            <p:ph idx="1"/>
          </p:nvPr>
        </p:nvSpPr>
        <p:spPr/>
        <p:txBody>
          <a:bodyPr/>
          <a:lstStyle/>
          <a:p>
            <a:pPr marL="0" indent="0">
              <a:buFontTx/>
              <a:buNone/>
              <a:defRPr/>
            </a:pPr>
            <a:r>
              <a:rPr lang="en-US" altLang="zh-CN" dirty="0"/>
              <a:t>2</a:t>
            </a:r>
            <a:r>
              <a:rPr lang="zh-CN" altLang="zh-CN" dirty="0"/>
              <a:t>．选择机型</a:t>
            </a:r>
          </a:p>
          <a:p>
            <a:pPr marL="0" indent="0">
              <a:buFontTx/>
              <a:buNone/>
              <a:defRPr/>
            </a:pPr>
            <a:r>
              <a:rPr lang="zh-CN" altLang="zh-CN" dirty="0" smtClean="0"/>
              <a:t>（</a:t>
            </a:r>
            <a:r>
              <a:rPr lang="en-US" altLang="zh-CN" dirty="0"/>
              <a:t>1</a:t>
            </a:r>
            <a:r>
              <a:rPr lang="zh-CN" altLang="zh-CN" dirty="0" smtClean="0"/>
              <a:t>）台式</a:t>
            </a:r>
            <a:r>
              <a:rPr lang="zh-CN" altLang="zh-CN" dirty="0"/>
              <a:t>计算机。</a:t>
            </a:r>
          </a:p>
          <a:p>
            <a:pPr marL="0" indent="0">
              <a:buFontTx/>
              <a:buNone/>
              <a:defRPr/>
            </a:pPr>
            <a:r>
              <a:rPr lang="zh-CN" altLang="zh-CN" dirty="0"/>
              <a:t>（</a:t>
            </a:r>
            <a:r>
              <a:rPr lang="en-US" altLang="zh-CN" dirty="0"/>
              <a:t>2</a:t>
            </a:r>
            <a:r>
              <a:rPr lang="zh-CN" altLang="zh-CN" dirty="0" smtClean="0"/>
              <a:t>）笔记本</a:t>
            </a:r>
            <a:r>
              <a:rPr lang="zh-CN" altLang="zh-CN" dirty="0"/>
              <a:t>计算机。</a:t>
            </a:r>
          </a:p>
          <a:p>
            <a:pPr marL="0" indent="0">
              <a:buFontTx/>
              <a:buNone/>
              <a:defRPr/>
            </a:pPr>
            <a:r>
              <a:rPr lang="zh-CN" altLang="zh-CN" dirty="0"/>
              <a:t>（</a:t>
            </a:r>
            <a:r>
              <a:rPr lang="en-US" altLang="zh-CN" dirty="0"/>
              <a:t>3</a:t>
            </a:r>
            <a:r>
              <a:rPr lang="zh-CN" altLang="zh-CN" dirty="0" smtClean="0"/>
              <a:t>）平板</a:t>
            </a:r>
            <a:r>
              <a:rPr lang="zh-CN" altLang="zh-CN" dirty="0"/>
              <a:t>电脑。</a:t>
            </a:r>
          </a:p>
          <a:p>
            <a:pPr>
              <a:defRPr/>
            </a:pPr>
            <a:endParaRPr lang="zh-CN" alt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选购计算机策略</a:t>
            </a:r>
            <a:endParaRPr lang="zh-CN" altLang="en-US" dirty="0"/>
          </a:p>
        </p:txBody>
      </p:sp>
      <p:sp>
        <p:nvSpPr>
          <p:cNvPr id="56323" name="内容占位符 2"/>
          <p:cNvSpPr>
            <a:spLocks noGrp="1"/>
          </p:cNvSpPr>
          <p:nvPr>
            <p:ph idx="1"/>
          </p:nvPr>
        </p:nvSpPr>
        <p:spPr/>
        <p:txBody>
          <a:bodyPr/>
          <a:lstStyle/>
          <a:p>
            <a:pPr marL="0" indent="0">
              <a:buFontTx/>
              <a:buNone/>
            </a:pPr>
            <a:r>
              <a:rPr lang="en-US" altLang="zh-CN" smtClean="0"/>
              <a:t>3</a:t>
            </a:r>
            <a:r>
              <a:rPr lang="zh-CN" altLang="zh-CN" smtClean="0"/>
              <a:t>．兼容机还是品牌机</a:t>
            </a:r>
          </a:p>
          <a:p>
            <a:pPr marL="0" indent="0">
              <a:buFontTx/>
              <a:buNone/>
            </a:pPr>
            <a:r>
              <a:rPr lang="zh-CN" altLang="zh-CN" smtClean="0"/>
              <a:t>兼容机的优点。</a:t>
            </a:r>
          </a:p>
          <a:p>
            <a:pPr marL="0" indent="0">
              <a:buFontTx/>
              <a:buNone/>
            </a:pPr>
            <a:r>
              <a:rPr lang="zh-CN" altLang="zh-CN" smtClean="0"/>
              <a:t>① 灵活性好。</a:t>
            </a:r>
          </a:p>
          <a:p>
            <a:pPr marL="0" indent="0">
              <a:buFontTx/>
              <a:buNone/>
            </a:pPr>
            <a:r>
              <a:rPr lang="zh-CN" altLang="zh-CN" smtClean="0"/>
              <a:t>② 价格优势。</a:t>
            </a:r>
          </a:p>
          <a:p>
            <a:pPr marL="0" indent="0">
              <a:buFontTx/>
              <a:buNone/>
            </a:pPr>
            <a:r>
              <a:rPr lang="zh-CN" altLang="zh-CN" smtClean="0"/>
              <a:t>③ 易于升级。</a:t>
            </a:r>
            <a:endParaRPr lang="en-US" altLang="zh-CN" smtClean="0"/>
          </a:p>
          <a:p>
            <a:pPr marL="0" indent="0">
              <a:buFontTx/>
              <a:buNone/>
            </a:pPr>
            <a:r>
              <a:rPr lang="zh-CN" altLang="zh-CN" smtClean="0"/>
              <a:t>兼容机的缺点</a:t>
            </a:r>
            <a:r>
              <a:rPr lang="zh-CN" altLang="en-US" smtClean="0"/>
              <a:t>：</a:t>
            </a:r>
            <a:r>
              <a:rPr lang="zh-CN" altLang="zh-CN" smtClean="0"/>
              <a:t>无售后服务、需自行安装操作系统，在后期需要自行维护和修理等。</a:t>
            </a:r>
          </a:p>
          <a:p>
            <a:pPr marL="0" indent="0">
              <a:buFontTx/>
              <a:buNone/>
            </a:pPr>
            <a:endParaRPr lang="zh-CN" altLang="en-US" smtClean="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选购计算机策略</a:t>
            </a:r>
            <a:endParaRPr lang="zh-CN" altLang="en-US" dirty="0"/>
          </a:p>
        </p:txBody>
      </p:sp>
      <p:sp>
        <p:nvSpPr>
          <p:cNvPr id="3" name="内容占位符 2"/>
          <p:cNvSpPr>
            <a:spLocks noGrp="1"/>
          </p:cNvSpPr>
          <p:nvPr>
            <p:ph idx="1"/>
          </p:nvPr>
        </p:nvSpPr>
        <p:spPr/>
        <p:txBody>
          <a:bodyPr/>
          <a:lstStyle/>
          <a:p>
            <a:pPr marL="0" indent="0">
              <a:buFontTx/>
              <a:buNone/>
              <a:defRPr/>
            </a:pPr>
            <a:r>
              <a:rPr lang="en-US" altLang="zh-CN" dirty="0" smtClean="0"/>
              <a:t>3</a:t>
            </a:r>
            <a:r>
              <a:rPr lang="zh-CN" altLang="zh-CN" dirty="0" smtClean="0"/>
              <a:t>．兼容机还是品牌机</a:t>
            </a:r>
          </a:p>
          <a:p>
            <a:pPr marL="0" indent="0">
              <a:buFontTx/>
              <a:buNone/>
              <a:defRPr/>
            </a:pPr>
            <a:r>
              <a:rPr lang="zh-CN" altLang="zh-CN" dirty="0" smtClean="0"/>
              <a:t>品牌机的优点</a:t>
            </a:r>
            <a:r>
              <a:rPr lang="zh-CN" altLang="en-US" dirty="0" smtClean="0"/>
              <a:t>：</a:t>
            </a:r>
            <a:endParaRPr lang="zh-CN" altLang="zh-CN" dirty="0" smtClean="0"/>
          </a:p>
          <a:p>
            <a:pPr marL="0" indent="0">
              <a:buFontTx/>
              <a:buNone/>
              <a:defRPr/>
            </a:pPr>
            <a:r>
              <a:rPr lang="zh-CN" altLang="zh-CN" dirty="0" smtClean="0"/>
              <a:t>① 稳定性好。</a:t>
            </a:r>
            <a:endParaRPr lang="en-US" altLang="zh-CN" dirty="0" smtClean="0"/>
          </a:p>
          <a:p>
            <a:pPr marL="0" indent="0">
              <a:buFontTx/>
              <a:buNone/>
              <a:defRPr/>
            </a:pPr>
            <a:r>
              <a:rPr lang="zh-CN" altLang="zh-CN" dirty="0" smtClean="0"/>
              <a:t>② 售后服务好。</a:t>
            </a:r>
            <a:endParaRPr lang="en-US" altLang="zh-CN" dirty="0" smtClean="0"/>
          </a:p>
          <a:p>
            <a:pPr marL="0" indent="0">
              <a:buFontTx/>
              <a:buNone/>
              <a:defRPr/>
            </a:pPr>
            <a:r>
              <a:rPr lang="zh-CN" altLang="zh-CN" dirty="0" smtClean="0"/>
              <a:t>③ 配件丰富。</a:t>
            </a:r>
            <a:endParaRPr lang="en-US" altLang="zh-CN" dirty="0" smtClean="0"/>
          </a:p>
          <a:p>
            <a:pPr marL="0" indent="0">
              <a:buFontTx/>
              <a:buNone/>
              <a:defRPr/>
            </a:pPr>
            <a:r>
              <a:rPr lang="zh-CN" altLang="zh-CN" dirty="0"/>
              <a:t>品牌机的缺点是比兼容机的价格贵、配置无法根据需要自行选择、很多具体配件的型号未知等。</a:t>
            </a:r>
          </a:p>
          <a:p>
            <a:pPr marL="0" indent="0">
              <a:buFontTx/>
              <a:buNone/>
              <a:defRPr/>
            </a:pPr>
            <a:endParaRPr lang="zh-CN" altLang="zh-CN" dirty="0" smtClean="0"/>
          </a:p>
          <a:p>
            <a:pPr>
              <a:defRPr/>
            </a:pPr>
            <a:endParaRPr lang="zh-CN" alt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选购计算机策略</a:t>
            </a:r>
            <a:endParaRPr lang="zh-CN" altLang="en-US" dirty="0"/>
          </a:p>
        </p:txBody>
      </p:sp>
      <p:sp>
        <p:nvSpPr>
          <p:cNvPr id="58371" name="内容占位符 2"/>
          <p:cNvSpPr>
            <a:spLocks noGrp="1"/>
          </p:cNvSpPr>
          <p:nvPr>
            <p:ph idx="1"/>
          </p:nvPr>
        </p:nvSpPr>
        <p:spPr/>
        <p:txBody>
          <a:bodyPr/>
          <a:lstStyle/>
          <a:p>
            <a:pPr marL="0" indent="0">
              <a:buFontTx/>
              <a:buNone/>
            </a:pPr>
            <a:r>
              <a:rPr lang="en-US" altLang="zh-CN" smtClean="0"/>
              <a:t>4</a:t>
            </a:r>
            <a:r>
              <a:rPr lang="zh-CN" altLang="zh-CN" smtClean="0"/>
              <a:t>．操作系统的选择</a:t>
            </a:r>
            <a:endParaRPr lang="en-US" altLang="zh-CN" smtClean="0"/>
          </a:p>
          <a:p>
            <a:pPr lvl="1"/>
            <a:r>
              <a:rPr lang="en-US" altLang="zh-CN" smtClean="0"/>
              <a:t>Mac</a:t>
            </a:r>
            <a:r>
              <a:rPr lang="zh-CN" altLang="zh-CN" smtClean="0"/>
              <a:t>系统</a:t>
            </a:r>
            <a:endParaRPr lang="en-US" altLang="zh-CN" smtClean="0"/>
          </a:p>
          <a:p>
            <a:pPr lvl="1"/>
            <a:r>
              <a:rPr lang="en-US" altLang="zh-CN" smtClean="0"/>
              <a:t> Windows</a:t>
            </a:r>
            <a:r>
              <a:rPr lang="zh-CN" altLang="zh-CN" smtClean="0"/>
              <a:t>系统</a:t>
            </a:r>
            <a:endParaRPr lang="zh-CN" altLang="en-US" smtClean="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选购计算机策略</a:t>
            </a:r>
            <a:endParaRPr lang="zh-CN" altLang="en-US" dirty="0"/>
          </a:p>
        </p:txBody>
      </p:sp>
      <p:sp>
        <p:nvSpPr>
          <p:cNvPr id="59395" name="内容占位符 2"/>
          <p:cNvSpPr>
            <a:spLocks noGrp="1"/>
          </p:cNvSpPr>
          <p:nvPr>
            <p:ph idx="1"/>
          </p:nvPr>
        </p:nvSpPr>
        <p:spPr/>
        <p:txBody>
          <a:bodyPr/>
          <a:lstStyle/>
          <a:p>
            <a:pPr marL="0" indent="0">
              <a:buFontTx/>
              <a:buNone/>
            </a:pPr>
            <a:r>
              <a:rPr lang="en-US" altLang="zh-CN" smtClean="0"/>
              <a:t>5</a:t>
            </a:r>
            <a:r>
              <a:rPr lang="zh-CN" altLang="zh-CN" smtClean="0"/>
              <a:t>．主要性能指标</a:t>
            </a:r>
          </a:p>
          <a:p>
            <a:pPr marL="0" indent="0">
              <a:buFontTx/>
              <a:buNone/>
            </a:pPr>
            <a:r>
              <a:rPr lang="zh-CN" altLang="zh-CN" smtClean="0"/>
              <a:t>购买台式机、笔记本、平板等计算机时，主要考虑以下性能指标</a:t>
            </a:r>
          </a:p>
          <a:p>
            <a:pPr marL="0" indent="0">
              <a:buFontTx/>
              <a:buNone/>
            </a:pPr>
            <a:r>
              <a:rPr lang="zh-CN" altLang="zh-CN" sz="2000" smtClean="0"/>
              <a:t>（</a:t>
            </a:r>
            <a:r>
              <a:rPr lang="en-US" altLang="zh-CN" sz="2000" smtClean="0"/>
              <a:t>1</a:t>
            </a:r>
            <a:r>
              <a:rPr lang="zh-CN" altLang="zh-CN" sz="2000" smtClean="0"/>
              <a:t>）</a:t>
            </a:r>
            <a:r>
              <a:rPr lang="en-US" altLang="zh-CN" sz="2000" smtClean="0"/>
              <a:t>CPU</a:t>
            </a:r>
            <a:r>
              <a:rPr lang="zh-CN" altLang="zh-CN" sz="2000" smtClean="0"/>
              <a:t>：品牌，主频，内核数，高速缓存。</a:t>
            </a:r>
          </a:p>
          <a:p>
            <a:pPr marL="0" indent="0">
              <a:buFontTx/>
              <a:buNone/>
            </a:pPr>
            <a:r>
              <a:rPr lang="zh-CN" altLang="zh-CN" sz="2000" smtClean="0"/>
              <a:t>（</a:t>
            </a:r>
            <a:r>
              <a:rPr lang="en-US" altLang="zh-CN" sz="2000" smtClean="0"/>
              <a:t>2</a:t>
            </a:r>
            <a:r>
              <a:rPr lang="zh-CN" altLang="zh-CN" sz="2000" smtClean="0"/>
              <a:t>）内存：容量。</a:t>
            </a:r>
          </a:p>
          <a:p>
            <a:pPr marL="0" indent="0">
              <a:buFontTx/>
              <a:buNone/>
            </a:pPr>
            <a:r>
              <a:rPr lang="zh-CN" altLang="zh-CN" sz="2000" smtClean="0"/>
              <a:t>（</a:t>
            </a:r>
            <a:r>
              <a:rPr lang="en-US" altLang="zh-CN" sz="2000" smtClean="0"/>
              <a:t>3</a:t>
            </a:r>
            <a:r>
              <a:rPr lang="zh-CN" altLang="zh-CN" sz="2000" smtClean="0"/>
              <a:t>）硬盘：容量，机械硬盘还是</a:t>
            </a:r>
            <a:r>
              <a:rPr lang="en-US" altLang="zh-CN" sz="2000" smtClean="0"/>
              <a:t>SSD</a:t>
            </a:r>
            <a:r>
              <a:rPr lang="zh-CN" altLang="zh-CN" sz="2000" smtClean="0"/>
              <a:t>，机械硬盘的转速。</a:t>
            </a:r>
          </a:p>
          <a:p>
            <a:pPr marL="0" indent="0">
              <a:buFontTx/>
              <a:buNone/>
            </a:pPr>
            <a:r>
              <a:rPr lang="zh-CN" altLang="zh-CN" sz="2000" smtClean="0"/>
              <a:t>（</a:t>
            </a:r>
            <a:r>
              <a:rPr lang="en-US" altLang="zh-CN" sz="2000" smtClean="0"/>
              <a:t>4</a:t>
            </a:r>
            <a:r>
              <a:rPr lang="zh-CN" altLang="zh-CN" sz="2000" smtClean="0"/>
              <a:t>）显示器：尺寸，集成显卡还是独立显卡，显存大小。</a:t>
            </a:r>
          </a:p>
          <a:p>
            <a:pPr marL="0" indent="0">
              <a:buFontTx/>
              <a:buNone/>
            </a:pPr>
            <a:r>
              <a:rPr lang="zh-CN" altLang="zh-CN" sz="2000" smtClean="0"/>
              <a:t>（</a:t>
            </a:r>
            <a:r>
              <a:rPr lang="en-US" altLang="zh-CN" sz="2000" smtClean="0"/>
              <a:t>5</a:t>
            </a:r>
            <a:r>
              <a:rPr lang="zh-CN" altLang="zh-CN" sz="2000" smtClean="0"/>
              <a:t>）保修：保修时间，送修方式。</a:t>
            </a:r>
            <a:endParaRPr lang="zh-CN" altLang="en-US" sz="2000" smtClean="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3.2  </a:t>
            </a:r>
            <a:r>
              <a:rPr lang="zh-CN" altLang="zh-CN" dirty="0">
                <a:effectLst/>
              </a:rPr>
              <a:t>计算机的应用领域</a:t>
            </a:r>
            <a:endParaRPr lang="zh-CN" altLang="en-US" dirty="0"/>
          </a:p>
        </p:txBody>
      </p:sp>
      <p:sp>
        <p:nvSpPr>
          <p:cNvPr id="60419" name="内容占位符 2"/>
          <p:cNvSpPr>
            <a:spLocks noGrp="1"/>
          </p:cNvSpPr>
          <p:nvPr>
            <p:ph idx="1"/>
          </p:nvPr>
        </p:nvSpPr>
        <p:spPr/>
        <p:txBody>
          <a:bodyPr/>
          <a:lstStyle/>
          <a:p>
            <a:pPr marL="0" indent="0">
              <a:buFontTx/>
              <a:buNone/>
            </a:pPr>
            <a:r>
              <a:rPr lang="zh-CN" altLang="zh-CN" smtClean="0"/>
              <a:t>随着计算机的计算能力日益强大、计算范围广泛、计算内容丰富，输入输出设备更直观易用，计算机的应用领域</a:t>
            </a:r>
            <a:r>
              <a:rPr lang="zh-CN" altLang="en-US" smtClean="0"/>
              <a:t>日益广泛。</a:t>
            </a:r>
            <a:endParaRPr lang="en-US" altLang="zh-CN" smtClean="0"/>
          </a:p>
          <a:p>
            <a:pPr marL="0" indent="0">
              <a:buFontTx/>
              <a:buNone/>
            </a:pPr>
            <a:endParaRPr lang="en-US" altLang="zh-CN" smtClean="0"/>
          </a:p>
          <a:p>
            <a:pPr marL="0" indent="0">
              <a:buFontTx/>
              <a:buNone/>
            </a:pPr>
            <a:r>
              <a:rPr lang="en-US" altLang="zh-CN" smtClean="0"/>
              <a:t>1</a:t>
            </a:r>
            <a:r>
              <a:rPr lang="zh-CN" altLang="zh-CN" smtClean="0"/>
              <a:t>．科学计算</a:t>
            </a:r>
          </a:p>
          <a:p>
            <a:pPr marL="0" indent="0">
              <a:buFontTx/>
              <a:buNone/>
            </a:pPr>
            <a:r>
              <a:rPr lang="zh-CN" altLang="zh-CN" smtClean="0"/>
              <a:t>科学计算是指为解决科学研究和工程设计过程中的数学问题而进行的计算，也称为数值计算。</a:t>
            </a:r>
            <a:endParaRPr lang="en-US" altLang="zh-CN" smtClean="0"/>
          </a:p>
          <a:p>
            <a:pPr marL="0" indent="0">
              <a:buFontTx/>
              <a:buNone/>
            </a:pPr>
            <a:r>
              <a:rPr lang="zh-CN" altLang="zh-CN" smtClean="0"/>
              <a:t>如导弹试验、火箭发射、灾情预测、天气预报、化学实验分析等</a:t>
            </a:r>
            <a:endParaRPr lang="en-US" altLang="zh-CN" smtClean="0"/>
          </a:p>
          <a:p>
            <a:pPr marL="0" indent="0">
              <a:buFontTx/>
              <a:buNone/>
            </a:pPr>
            <a:r>
              <a:rPr lang="zh-CN" altLang="en-US" smtClean="0"/>
              <a:t>如</a:t>
            </a:r>
            <a:r>
              <a:rPr lang="zh-CN" altLang="zh-CN" smtClean="0"/>
              <a:t>灾情预测</a:t>
            </a:r>
            <a:r>
              <a:rPr lang="zh-CN" altLang="en-US" smtClean="0"/>
              <a:t>。</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smtClean="0"/>
              <a:t>2</a:t>
            </a:r>
            <a:r>
              <a:rPr lang="zh-CN" altLang="zh-CN" dirty="0" smtClean="0"/>
              <a:t>．数据处理</a:t>
            </a:r>
            <a:endParaRPr lang="zh-CN" altLang="en-US" dirty="0"/>
          </a:p>
        </p:txBody>
      </p:sp>
      <p:sp>
        <p:nvSpPr>
          <p:cNvPr id="61443" name="内容占位符 2"/>
          <p:cNvSpPr>
            <a:spLocks noGrp="1"/>
          </p:cNvSpPr>
          <p:nvPr>
            <p:ph idx="1"/>
          </p:nvPr>
        </p:nvSpPr>
        <p:spPr/>
        <p:txBody>
          <a:bodyPr/>
          <a:lstStyle/>
          <a:p>
            <a:pPr marL="0" indent="0">
              <a:buFontTx/>
              <a:buNone/>
            </a:pPr>
            <a:r>
              <a:rPr lang="zh-CN" altLang="zh-CN" smtClean="0"/>
              <a:t>数据处理（或信息处理）是指对各种数据进行收集、存储、整理、分类、统计、加工、利用、传播等一系列活动的统称。</a:t>
            </a:r>
            <a:endParaRPr lang="en-US" altLang="zh-CN" smtClean="0"/>
          </a:p>
          <a:p>
            <a:pPr marL="0" indent="0">
              <a:buFontTx/>
              <a:buNone/>
            </a:pPr>
            <a:r>
              <a:rPr lang="zh-CN" altLang="zh-CN" smtClean="0"/>
              <a:t>数据处理广泛应用于办公自动化、企事业计算机辅助管理与决策、情报检索、图书管理、电影电视动画设计、会计电算化等行业。</a:t>
            </a:r>
            <a:endParaRPr lang="zh-CN" altLang="en-US" smtClean="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3.1.2  </a:t>
            </a:r>
            <a:r>
              <a:rPr lang="zh-CN" altLang="zh-CN" dirty="0" smtClean="0">
                <a:effectLst/>
              </a:rPr>
              <a:t>主板</a:t>
            </a:r>
            <a:endParaRPr lang="zh-CN" altLang="en-US" dirty="0"/>
          </a:p>
        </p:txBody>
      </p:sp>
      <p:sp>
        <p:nvSpPr>
          <p:cNvPr id="7171" name="内容占位符 2"/>
          <p:cNvSpPr>
            <a:spLocks noGrp="1"/>
          </p:cNvSpPr>
          <p:nvPr>
            <p:ph idx="1"/>
          </p:nvPr>
        </p:nvSpPr>
        <p:spPr>
          <a:xfrm>
            <a:off x="685800" y="1981200"/>
            <a:ext cx="4246563" cy="4114800"/>
          </a:xfrm>
        </p:spPr>
        <p:txBody>
          <a:bodyPr/>
          <a:lstStyle/>
          <a:p>
            <a:pPr marL="0" indent="0">
              <a:buFontTx/>
              <a:buNone/>
            </a:pPr>
            <a:r>
              <a:rPr lang="zh-CN" altLang="zh-CN" smtClean="0"/>
              <a:t>主板（</a:t>
            </a:r>
            <a:r>
              <a:rPr lang="en-US" altLang="zh-CN" smtClean="0"/>
              <a:t>Mainboard</a:t>
            </a:r>
            <a:r>
              <a:rPr lang="zh-CN" altLang="zh-CN" smtClean="0"/>
              <a:t>），是一块电路板，一般有</a:t>
            </a:r>
            <a:r>
              <a:rPr lang="en-US" altLang="zh-CN" smtClean="0"/>
              <a:t>BIOS</a:t>
            </a:r>
            <a:r>
              <a:rPr lang="zh-CN" altLang="zh-CN" smtClean="0"/>
              <a:t>芯片、</a:t>
            </a:r>
            <a:r>
              <a:rPr lang="en-US" altLang="zh-CN" smtClean="0"/>
              <a:t>I/O</a:t>
            </a:r>
            <a:r>
              <a:rPr lang="zh-CN" altLang="zh-CN" smtClean="0"/>
              <a:t>控制芯片、键和面板控制开关接口、指示灯插接件、扩充插槽、主板及插卡的直流电源供电接插件等元件</a:t>
            </a:r>
            <a:r>
              <a:rPr lang="zh-CN" altLang="en-US" smtClean="0"/>
              <a:t>。</a:t>
            </a:r>
          </a:p>
        </p:txBody>
      </p:sp>
      <p:pic>
        <p:nvPicPr>
          <p:cNvPr id="7172" name="图片 33" descr="D:\school\写书\文化基础\主板说明2.png主板说明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46725" y="1412875"/>
            <a:ext cx="3311525" cy="2614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3" name="图片 3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1863" y="3595688"/>
            <a:ext cx="2120900" cy="2779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174" name="矩形 3"/>
          <p:cNvSpPr>
            <a:spLocks noChangeArrowheads="1"/>
          </p:cNvSpPr>
          <p:nvPr/>
        </p:nvSpPr>
        <p:spPr bwMode="auto">
          <a:xfrm>
            <a:off x="684213" y="4437063"/>
            <a:ext cx="5111750"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zh-CN"/>
              <a:t>提示：</a:t>
            </a:r>
          </a:p>
          <a:p>
            <a:r>
              <a:rPr lang="zh-CN" altLang="zh-CN"/>
              <a:t>通过在主板上设计电路和接口，连接各种设备的思维方法，目前广泛应用在计算机、手机以及家电等各种装备的设计中</a:t>
            </a:r>
            <a:r>
              <a:rPr lang="zh-CN" altLang="en-US"/>
              <a:t>。</a:t>
            </a:r>
            <a:endParaRPr lang="zh-CN" altLang="zh-CN"/>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smtClean="0"/>
              <a:t>3</a:t>
            </a:r>
            <a:r>
              <a:rPr lang="zh-CN" altLang="zh-CN" dirty="0" smtClean="0"/>
              <a:t>．过程控制</a:t>
            </a:r>
            <a:endParaRPr lang="zh-CN" altLang="en-US" dirty="0"/>
          </a:p>
        </p:txBody>
      </p:sp>
      <p:sp>
        <p:nvSpPr>
          <p:cNvPr id="3" name="内容占位符 2"/>
          <p:cNvSpPr>
            <a:spLocks noGrp="1"/>
          </p:cNvSpPr>
          <p:nvPr>
            <p:ph idx="1"/>
          </p:nvPr>
        </p:nvSpPr>
        <p:spPr/>
        <p:txBody>
          <a:bodyPr/>
          <a:lstStyle/>
          <a:p>
            <a:pPr marL="0" indent="0">
              <a:buFontTx/>
              <a:buNone/>
              <a:defRPr/>
            </a:pPr>
            <a:r>
              <a:rPr lang="zh-CN" altLang="zh-CN" dirty="0" smtClean="0"/>
              <a:t>过程控制</a:t>
            </a:r>
            <a:r>
              <a:rPr lang="zh-CN" altLang="zh-CN" dirty="0"/>
              <a:t>又称实时控制，是指利用计算机及时采集检测数据，按最优值自动调节和控制对象。</a:t>
            </a:r>
          </a:p>
          <a:p>
            <a:pPr>
              <a:defRPr/>
            </a:pPr>
            <a:endParaRPr lang="zh-CN" altLang="en-US" dirty="0"/>
          </a:p>
        </p:txBody>
      </p:sp>
      <p:pic>
        <p:nvPicPr>
          <p:cNvPr id="62468" name="图片 4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8963" y="3644900"/>
            <a:ext cx="4098925" cy="275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4</a:t>
            </a:r>
            <a:r>
              <a:rPr lang="zh-CN" altLang="zh-CN" dirty="0">
                <a:effectLst/>
              </a:rPr>
              <a:t>．</a:t>
            </a:r>
            <a:r>
              <a:rPr lang="zh-CN" altLang="zh-CN" dirty="0" smtClean="0">
                <a:effectLst/>
              </a:rPr>
              <a:t>计算机辅助工程</a:t>
            </a:r>
            <a:endParaRPr lang="zh-CN" altLang="en-US" dirty="0"/>
          </a:p>
        </p:txBody>
      </p:sp>
      <p:sp>
        <p:nvSpPr>
          <p:cNvPr id="63491" name="内容占位符 2"/>
          <p:cNvSpPr>
            <a:spLocks noGrp="1"/>
          </p:cNvSpPr>
          <p:nvPr>
            <p:ph idx="1"/>
          </p:nvPr>
        </p:nvSpPr>
        <p:spPr>
          <a:xfrm>
            <a:off x="827088" y="2011363"/>
            <a:ext cx="7772400" cy="4114800"/>
          </a:xfrm>
        </p:spPr>
        <p:txBody>
          <a:bodyPr/>
          <a:lstStyle/>
          <a:p>
            <a:pPr marL="0" indent="0">
              <a:buFontTx/>
              <a:buNone/>
            </a:pPr>
            <a:r>
              <a:rPr lang="zh-CN" altLang="zh-CN" smtClean="0"/>
              <a:t>（</a:t>
            </a:r>
            <a:r>
              <a:rPr lang="en-US" altLang="zh-CN" smtClean="0"/>
              <a:t>1</a:t>
            </a:r>
            <a:r>
              <a:rPr lang="zh-CN" altLang="zh-CN" smtClean="0"/>
              <a:t>）计算机辅助设计</a:t>
            </a:r>
            <a:r>
              <a:rPr lang="en-US" altLang="zh-CN" smtClean="0"/>
              <a:t>CAD</a:t>
            </a:r>
          </a:p>
          <a:p>
            <a:pPr marL="0" indent="0">
              <a:buFontTx/>
              <a:buNone/>
            </a:pPr>
            <a:r>
              <a:rPr lang="zh-CN" altLang="zh-CN" smtClean="0"/>
              <a:t>（</a:t>
            </a:r>
            <a:r>
              <a:rPr lang="en-US" altLang="zh-CN" smtClean="0"/>
              <a:t>2</a:t>
            </a:r>
            <a:r>
              <a:rPr lang="zh-CN" altLang="zh-CN" smtClean="0"/>
              <a:t>）计算机辅助制造</a:t>
            </a:r>
            <a:r>
              <a:rPr lang="en-US" altLang="zh-CN" smtClean="0"/>
              <a:t>CAM</a:t>
            </a:r>
          </a:p>
          <a:p>
            <a:pPr marL="0" indent="0">
              <a:buFontTx/>
              <a:buNone/>
            </a:pPr>
            <a:r>
              <a:rPr lang="zh-CN" altLang="zh-CN" smtClean="0"/>
              <a:t>（</a:t>
            </a:r>
            <a:r>
              <a:rPr lang="en-US" altLang="zh-CN" smtClean="0"/>
              <a:t>3</a:t>
            </a:r>
            <a:r>
              <a:rPr lang="zh-CN" altLang="zh-CN" smtClean="0"/>
              <a:t>）计算机辅助教学</a:t>
            </a:r>
            <a:r>
              <a:rPr lang="en-US" altLang="zh-CN" smtClean="0"/>
              <a:t>CAI</a:t>
            </a:r>
          </a:p>
          <a:p>
            <a:pPr marL="0" indent="0">
              <a:buFontTx/>
              <a:buNone/>
            </a:pPr>
            <a:r>
              <a:rPr lang="zh-CN" altLang="zh-CN" smtClean="0"/>
              <a:t>（</a:t>
            </a:r>
            <a:r>
              <a:rPr lang="en-US" altLang="zh-CN" smtClean="0"/>
              <a:t>4</a:t>
            </a:r>
            <a:r>
              <a:rPr lang="zh-CN" altLang="zh-CN" smtClean="0"/>
              <a:t>）计算机辅助测试</a:t>
            </a:r>
            <a:r>
              <a:rPr lang="en-US" altLang="zh-CN" smtClean="0"/>
              <a:t>CAT</a:t>
            </a:r>
            <a:endParaRPr lang="zh-CN" altLang="en-US" smtClean="0"/>
          </a:p>
        </p:txBody>
      </p:sp>
      <p:pic>
        <p:nvPicPr>
          <p:cNvPr id="63492" name="图片 4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9338" y="3716338"/>
            <a:ext cx="2990850" cy="267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5</a:t>
            </a:r>
            <a:r>
              <a:rPr lang="zh-CN" altLang="zh-CN" dirty="0">
                <a:effectLst/>
              </a:rPr>
              <a:t>．人工智能</a:t>
            </a:r>
            <a:endParaRPr lang="zh-CN" altLang="en-US" dirty="0"/>
          </a:p>
        </p:txBody>
      </p:sp>
      <p:sp>
        <p:nvSpPr>
          <p:cNvPr id="64515" name="内容占位符 2"/>
          <p:cNvSpPr>
            <a:spLocks noGrp="1"/>
          </p:cNvSpPr>
          <p:nvPr>
            <p:ph idx="1"/>
          </p:nvPr>
        </p:nvSpPr>
        <p:spPr/>
        <p:txBody>
          <a:bodyPr/>
          <a:lstStyle/>
          <a:p>
            <a:pPr marL="0" indent="0">
              <a:buFontTx/>
              <a:buNone/>
            </a:pPr>
            <a:r>
              <a:rPr lang="zh-CN" altLang="zh-CN" smtClean="0"/>
              <a:t>人工智能（</a:t>
            </a:r>
            <a:r>
              <a:rPr lang="en-US" altLang="zh-CN" smtClean="0"/>
              <a:t>Artificial Intelligence</a:t>
            </a:r>
            <a:r>
              <a:rPr lang="zh-CN" altLang="zh-CN" smtClean="0"/>
              <a:t>）是指研究用机器代替和模仿人脑的某些智能功能，通过编写程序模拟人类的思维活动，诸如感知、判断、理解、学习、问题求解、图像识别等。</a:t>
            </a:r>
            <a:endParaRPr lang="en-US" altLang="zh-CN" smtClean="0"/>
          </a:p>
          <a:p>
            <a:pPr marL="0" indent="0">
              <a:buFontTx/>
              <a:buNone/>
            </a:pPr>
            <a:r>
              <a:rPr lang="zh-CN" altLang="zh-CN" smtClean="0"/>
              <a:t>包括人机对弈、定理证明、翻译语言文字、诊断疾病、海底作业等。</a:t>
            </a:r>
            <a:endParaRPr lang="en-US" altLang="zh-CN" smtClean="0"/>
          </a:p>
          <a:p>
            <a:pPr marL="0" indent="0">
              <a:buFontTx/>
              <a:buNone/>
            </a:pPr>
            <a:endParaRPr lang="zh-CN" altLang="en-US" smtClean="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endParaRPr lang="zh-CN" altLang="en-US"/>
          </a:p>
        </p:txBody>
      </p:sp>
      <p:sp>
        <p:nvSpPr>
          <p:cNvPr id="65539" name="内容占位符 2"/>
          <p:cNvSpPr>
            <a:spLocks noGrp="1"/>
          </p:cNvSpPr>
          <p:nvPr>
            <p:ph idx="1"/>
          </p:nvPr>
        </p:nvSpPr>
        <p:spPr/>
        <p:txBody>
          <a:bodyPr/>
          <a:lstStyle/>
          <a:p>
            <a:pPr marL="0" indent="0">
              <a:buFontTx/>
              <a:buNone/>
            </a:pPr>
            <a:r>
              <a:rPr lang="zh-CN" altLang="zh-CN" smtClean="0"/>
              <a:t>机器人技术是人工智能领域最伟大的发明之一，</a:t>
            </a:r>
            <a:endParaRPr lang="zh-CN" altLang="en-US" smtClean="0"/>
          </a:p>
        </p:txBody>
      </p:sp>
      <p:pic>
        <p:nvPicPr>
          <p:cNvPr id="65540" name="图片 44" descr="wps38F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2988" y="2516188"/>
            <a:ext cx="1873250" cy="3513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541" name="图片 45" descr="wps38F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5738" y="3716338"/>
            <a:ext cx="3857625"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6</a:t>
            </a:r>
            <a:r>
              <a:rPr lang="zh-CN" altLang="zh-CN" dirty="0">
                <a:effectLst/>
              </a:rPr>
              <a:t>．</a:t>
            </a:r>
            <a:r>
              <a:rPr lang="zh-CN" altLang="zh-CN" dirty="0" smtClean="0">
                <a:effectLst/>
              </a:rPr>
              <a:t>计算机网络</a:t>
            </a:r>
            <a:endParaRPr lang="zh-CN" altLang="en-US" dirty="0"/>
          </a:p>
        </p:txBody>
      </p:sp>
      <p:sp>
        <p:nvSpPr>
          <p:cNvPr id="3" name="内容占位符 2"/>
          <p:cNvSpPr>
            <a:spLocks noGrp="1"/>
          </p:cNvSpPr>
          <p:nvPr>
            <p:ph idx="1"/>
          </p:nvPr>
        </p:nvSpPr>
        <p:spPr/>
        <p:txBody>
          <a:bodyPr/>
          <a:lstStyle/>
          <a:p>
            <a:pPr marL="0" indent="0">
              <a:buFontTx/>
              <a:buNone/>
              <a:defRPr/>
            </a:pPr>
            <a:r>
              <a:rPr lang="zh-CN" altLang="zh-CN" dirty="0"/>
              <a:t>计算机网络是现代计算机技术与通信技术紧密结合的产物</a:t>
            </a:r>
            <a:r>
              <a:rPr lang="zh-CN" altLang="zh-CN" dirty="0" smtClean="0"/>
              <a:t>。</a:t>
            </a:r>
            <a:endParaRPr lang="en-US" altLang="zh-CN" dirty="0" smtClean="0"/>
          </a:p>
          <a:p>
            <a:pPr marL="0" indent="0">
              <a:buFontTx/>
              <a:buNone/>
              <a:defRPr/>
            </a:pPr>
            <a:r>
              <a:rPr lang="zh-CN" altLang="zh-CN" dirty="0" smtClean="0"/>
              <a:t>计算机网络</a:t>
            </a:r>
            <a:r>
              <a:rPr lang="zh-CN" altLang="zh-CN" dirty="0"/>
              <a:t>解决了一个单位、一个地区、一个国家中计算机与计算机之间的通信，实现各种软、硬件资源的共享，大大促进了国际间的文字、图像、视频、声音等各类数据的传输与处理。</a:t>
            </a:r>
          </a:p>
          <a:p>
            <a:pPr>
              <a:defRPr/>
            </a:pPr>
            <a:endParaRPr lang="zh-CN" alt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3.3  </a:t>
            </a:r>
            <a:r>
              <a:rPr lang="zh-CN" altLang="zh-CN" dirty="0" smtClean="0">
                <a:effectLst/>
              </a:rPr>
              <a:t>单片机</a:t>
            </a:r>
            <a:endParaRPr lang="zh-CN" altLang="en-US" dirty="0"/>
          </a:p>
        </p:txBody>
      </p:sp>
      <p:sp>
        <p:nvSpPr>
          <p:cNvPr id="67587" name="内容占位符 2"/>
          <p:cNvSpPr>
            <a:spLocks noGrp="1"/>
          </p:cNvSpPr>
          <p:nvPr>
            <p:ph idx="1"/>
          </p:nvPr>
        </p:nvSpPr>
        <p:spPr/>
        <p:txBody>
          <a:bodyPr/>
          <a:lstStyle/>
          <a:p>
            <a:pPr marL="0" indent="0">
              <a:buFontTx/>
              <a:buNone/>
            </a:pPr>
            <a:r>
              <a:rPr lang="zh-CN" altLang="zh-CN" smtClean="0"/>
              <a:t>单片机（</a:t>
            </a:r>
            <a:r>
              <a:rPr lang="en-US" altLang="zh-CN" smtClean="0"/>
              <a:t>MCU</a:t>
            </a:r>
            <a:r>
              <a:rPr lang="zh-CN" altLang="zh-CN" smtClean="0"/>
              <a:t>）又称为单片微控制器或单片微型计算机，是一种集成电路芯片，是采用超大规模集成电路技术把具有数据处理能力的中央处理器（</a:t>
            </a:r>
            <a:r>
              <a:rPr lang="en-US" altLang="zh-CN" smtClean="0"/>
              <a:t>CPU</a:t>
            </a:r>
            <a:r>
              <a:rPr lang="zh-CN" altLang="zh-CN" smtClean="0"/>
              <a:t>）、随机存储器（</a:t>
            </a:r>
            <a:r>
              <a:rPr lang="en-US" altLang="zh-CN" smtClean="0"/>
              <a:t>RAM</a:t>
            </a:r>
            <a:r>
              <a:rPr lang="zh-CN" altLang="zh-CN" smtClean="0"/>
              <a:t>）、只读存储器（</a:t>
            </a:r>
            <a:r>
              <a:rPr lang="en-US" altLang="zh-CN" smtClean="0"/>
              <a:t>ROM</a:t>
            </a:r>
            <a:r>
              <a:rPr lang="zh-CN" altLang="zh-CN" smtClean="0"/>
              <a:t>）、多种</a:t>
            </a:r>
            <a:r>
              <a:rPr lang="en-US" altLang="zh-CN" smtClean="0"/>
              <a:t>I/O</a:t>
            </a:r>
            <a:r>
              <a:rPr lang="zh-CN" altLang="zh-CN" smtClean="0"/>
              <a:t>接口和中断系统、定时器</a:t>
            </a:r>
            <a:r>
              <a:rPr lang="en-US" altLang="zh-CN" smtClean="0"/>
              <a:t>/</a:t>
            </a:r>
            <a:r>
              <a:rPr lang="zh-CN" altLang="zh-CN" smtClean="0"/>
              <a:t>计时器等功能集成到一块硅片上构成的一个小而完善的微型计算机系统。</a:t>
            </a:r>
            <a:endParaRPr lang="zh-CN" altLang="en-US" smtClean="0"/>
          </a:p>
        </p:txBody>
      </p:sp>
      <p:pic>
        <p:nvPicPr>
          <p:cNvPr id="6758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250" y="4365625"/>
            <a:ext cx="6337300" cy="2009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zh-CN" dirty="0" smtClean="0">
                <a:effectLst/>
              </a:rPr>
              <a:t>单片机</a:t>
            </a:r>
            <a:endParaRPr lang="zh-CN" altLang="en-US" dirty="0"/>
          </a:p>
        </p:txBody>
      </p:sp>
      <p:sp>
        <p:nvSpPr>
          <p:cNvPr id="68611" name="矩形 3"/>
          <p:cNvSpPr>
            <a:spLocks noChangeArrowheads="1"/>
          </p:cNvSpPr>
          <p:nvPr/>
        </p:nvSpPr>
        <p:spPr bwMode="auto">
          <a:xfrm>
            <a:off x="684213" y="4524375"/>
            <a:ext cx="7704137"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zh-CN"/>
              <a:t>提示：</a:t>
            </a:r>
          </a:p>
          <a:p>
            <a:r>
              <a:rPr lang="zh-CN" altLang="zh-CN"/>
              <a:t>一块芯片就构成一台计算机，单片机和计算机相比只缺少</a:t>
            </a:r>
            <a:r>
              <a:rPr lang="en-US" altLang="zh-CN"/>
              <a:t>I/O</a:t>
            </a:r>
            <a:r>
              <a:rPr lang="zh-CN" altLang="zh-CN"/>
              <a:t>设备，它具有体积小、质量轻、价格便宜等优势，为学习、应用和开发提供了便利条件。</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标题 1"/>
          <p:cNvSpPr>
            <a:spLocks noGrp="1"/>
          </p:cNvSpPr>
          <p:nvPr>
            <p:ph type="title"/>
          </p:nvPr>
        </p:nvSpPr>
        <p:spPr bwMode="auto"/>
        <p:txBody>
          <a:bodyPr vert="horz" wrap="square" lIns="91440" tIns="45720" rIns="91440" bIns="45720" numCol="1" anchorCtr="0" compatLnSpc="1">
            <a:prstTxWarp prst="textNoShape">
              <a:avLst/>
            </a:prstTxWarp>
          </a:bodyPr>
          <a:lstStyle/>
          <a:p>
            <a:r>
              <a:rPr lang="en-US" altLang="zh-CN" smtClean="0">
                <a:effectLst/>
              </a:rPr>
              <a:t>3.4  </a:t>
            </a:r>
            <a:r>
              <a:rPr lang="zh-CN" altLang="zh-CN" smtClean="0">
                <a:effectLst/>
              </a:rPr>
              <a:t>高性能计算与分布式计算</a:t>
            </a:r>
          </a:p>
        </p:txBody>
      </p:sp>
      <p:sp>
        <p:nvSpPr>
          <p:cNvPr id="3" name="内容占位符 2"/>
          <p:cNvSpPr>
            <a:spLocks noGrp="1"/>
          </p:cNvSpPr>
          <p:nvPr>
            <p:ph idx="1"/>
          </p:nvPr>
        </p:nvSpPr>
        <p:spPr/>
        <p:txBody>
          <a:bodyPr/>
          <a:lstStyle/>
          <a:p>
            <a:pPr marL="0" indent="0">
              <a:buFontTx/>
              <a:buNone/>
              <a:defRPr/>
            </a:pPr>
            <a:r>
              <a:rPr lang="zh-CN" altLang="zh-CN" dirty="0"/>
              <a:t>发展高速度、大容量、功能强大的高性能计算，对科学研究、国家安全、提供经济竞争力具有重要意义</a:t>
            </a:r>
            <a:r>
              <a:rPr lang="zh-CN" altLang="zh-CN" dirty="0" smtClean="0"/>
              <a:t>。</a:t>
            </a:r>
            <a:endParaRPr lang="en-US" altLang="zh-CN" dirty="0" smtClean="0"/>
          </a:p>
          <a:p>
            <a:pPr>
              <a:defRPr/>
            </a:pPr>
            <a:endParaRPr lang="zh-CN" altLang="en-US" dirty="0"/>
          </a:p>
        </p:txBody>
      </p:sp>
      <p:pic>
        <p:nvPicPr>
          <p:cNvPr id="69636" name="图片 4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8888" y="4846638"/>
            <a:ext cx="1971675" cy="1200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smtClean="0"/>
              <a:t>1.</a:t>
            </a:r>
            <a:r>
              <a:rPr lang="zh-CN" altLang="zh-CN" dirty="0" smtClean="0"/>
              <a:t>高性能计算</a:t>
            </a:r>
            <a:endParaRPr lang="zh-CN" altLang="en-US" dirty="0"/>
          </a:p>
        </p:txBody>
      </p:sp>
      <p:sp>
        <p:nvSpPr>
          <p:cNvPr id="3" name="内容占位符 2"/>
          <p:cNvSpPr>
            <a:spLocks noGrp="1"/>
          </p:cNvSpPr>
          <p:nvPr>
            <p:ph idx="1"/>
          </p:nvPr>
        </p:nvSpPr>
        <p:spPr/>
        <p:txBody>
          <a:bodyPr/>
          <a:lstStyle/>
          <a:p>
            <a:pPr marL="0" indent="0">
              <a:buFontTx/>
              <a:buNone/>
              <a:defRPr/>
            </a:pPr>
            <a:r>
              <a:rPr lang="zh-CN" altLang="zh-CN" dirty="0" smtClean="0"/>
              <a:t>高性能计算</a:t>
            </a:r>
            <a:r>
              <a:rPr lang="en-US" altLang="zh-CN" dirty="0" smtClean="0"/>
              <a:t>(High performance computing</a:t>
            </a:r>
            <a:r>
              <a:rPr lang="zh-CN" altLang="zh-CN" dirty="0" smtClean="0"/>
              <a:t>，缩写</a:t>
            </a:r>
            <a:r>
              <a:rPr lang="en-US" altLang="zh-CN" dirty="0" smtClean="0"/>
              <a:t>HPC)</a:t>
            </a:r>
            <a:r>
              <a:rPr lang="zh-CN" altLang="zh-CN" dirty="0" smtClean="0"/>
              <a:t>指使用很多处理器（作为单个机器的一部分）或者某一集群中组织的几台计算机（作为单个计算资源操作）组成的计算系统和环境。</a:t>
            </a:r>
          </a:p>
          <a:p>
            <a:pPr>
              <a:defRPr/>
            </a:pPr>
            <a:endParaRPr lang="zh-CN" altLang="en-US" dirty="0"/>
          </a:p>
        </p:txBody>
      </p:sp>
      <p:pic>
        <p:nvPicPr>
          <p:cNvPr id="70660" name="图片 4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088" y="4221163"/>
            <a:ext cx="3076575" cy="18716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70661" name="图片 7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3438" y="4221163"/>
            <a:ext cx="3035300" cy="18716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2</a:t>
            </a:r>
            <a:r>
              <a:rPr lang="zh-CN" altLang="zh-CN" dirty="0">
                <a:effectLst/>
              </a:rPr>
              <a:t>．分布式</a:t>
            </a:r>
            <a:r>
              <a:rPr lang="zh-CN" altLang="zh-CN" dirty="0" smtClean="0">
                <a:effectLst/>
              </a:rPr>
              <a:t>计算</a:t>
            </a:r>
            <a:endParaRPr lang="zh-CN" altLang="en-US" dirty="0"/>
          </a:p>
        </p:txBody>
      </p:sp>
      <p:sp>
        <p:nvSpPr>
          <p:cNvPr id="71683" name="内容占位符 2"/>
          <p:cNvSpPr>
            <a:spLocks noGrp="1"/>
          </p:cNvSpPr>
          <p:nvPr>
            <p:ph idx="1"/>
          </p:nvPr>
        </p:nvSpPr>
        <p:spPr/>
        <p:txBody>
          <a:bodyPr/>
          <a:lstStyle/>
          <a:p>
            <a:pPr marL="0" indent="0">
              <a:buFontTx/>
              <a:buNone/>
            </a:pPr>
            <a:r>
              <a:rPr lang="zh-CN" altLang="zh-CN" smtClean="0"/>
              <a:t>分布式计算（也称网格计算），它研究如何把一个需要巨大计算能力的问题划分成许多小的部分，然后把它们分配给许多计算机进行处理，最后把这些计算结果综合起来得到最终结果。</a:t>
            </a:r>
            <a:endParaRPr lang="zh-CN" altLang="en-US" smtClean="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a:effectLst/>
              </a:rPr>
              <a:t>3.1.3  </a:t>
            </a:r>
            <a:r>
              <a:rPr lang="zh-CN" altLang="zh-CN" dirty="0">
                <a:effectLst/>
              </a:rPr>
              <a:t>微处理器</a:t>
            </a:r>
            <a:r>
              <a:rPr lang="en-US" altLang="zh-CN" dirty="0">
                <a:effectLst/>
              </a:rPr>
              <a:t>CPU</a:t>
            </a:r>
            <a:endParaRPr lang="zh-CN" altLang="en-US" dirty="0"/>
          </a:p>
        </p:txBody>
      </p:sp>
      <p:sp>
        <p:nvSpPr>
          <p:cNvPr id="8195" name="内容占位符 2"/>
          <p:cNvSpPr>
            <a:spLocks noGrp="1"/>
          </p:cNvSpPr>
          <p:nvPr>
            <p:ph idx="1"/>
          </p:nvPr>
        </p:nvSpPr>
        <p:spPr/>
        <p:txBody>
          <a:bodyPr/>
          <a:lstStyle/>
          <a:p>
            <a:r>
              <a:rPr lang="zh-CN" altLang="zh-CN" smtClean="0"/>
              <a:t>微处理器是一块超大规模的</a:t>
            </a:r>
            <a:r>
              <a:rPr lang="en-US" altLang="zh-CN" smtClean="0">
                <a:hlinkClick r:id="rId2"/>
              </a:rPr>
              <a:t>集成电路</a:t>
            </a:r>
            <a:r>
              <a:rPr lang="zh-CN" altLang="zh-CN" smtClean="0"/>
              <a:t>，是计算机的核心，也称中央处理单元（</a:t>
            </a:r>
            <a:r>
              <a:rPr lang="en-US" altLang="zh-CN" smtClean="0"/>
              <a:t>CPU)</a:t>
            </a:r>
            <a:r>
              <a:rPr lang="zh-CN" altLang="en-US" smtClean="0"/>
              <a:t>。</a:t>
            </a:r>
            <a:endParaRPr lang="en-US" altLang="zh-CN" smtClean="0"/>
          </a:p>
          <a:p>
            <a:r>
              <a:rPr lang="zh-CN" altLang="zh-CN" smtClean="0"/>
              <a:t>中央处理器主要包括控制器、运算器、寄存器以及</a:t>
            </a:r>
            <a:r>
              <a:rPr lang="en-US" altLang="zh-CN" smtClean="0">
                <a:hlinkClick r:id="rId3"/>
              </a:rPr>
              <a:t>高速缓冲存储器</a:t>
            </a:r>
            <a:r>
              <a:rPr lang="zh-CN" altLang="zh-CN" smtClean="0"/>
              <a:t>（</a:t>
            </a:r>
            <a:r>
              <a:rPr lang="en-US" altLang="zh-CN" smtClean="0"/>
              <a:t>Cache</a:t>
            </a:r>
            <a:r>
              <a:rPr lang="zh-CN" altLang="zh-CN" smtClean="0"/>
              <a:t>）</a:t>
            </a:r>
            <a:endParaRPr lang="zh-CN" altLang="en-US" smtClean="0"/>
          </a:p>
        </p:txBody>
      </p:sp>
      <p:pic>
        <p:nvPicPr>
          <p:cNvPr id="8196" name="图片 37" descr="cpu"/>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84663" y="3813175"/>
            <a:ext cx="3527425" cy="2578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zh-CN" altLang="en-US" dirty="0" smtClean="0"/>
              <a:t>学习要求</a:t>
            </a:r>
            <a:endParaRPr lang="zh-CN" altLang="en-US" dirty="0"/>
          </a:p>
        </p:txBody>
      </p:sp>
      <p:sp>
        <p:nvSpPr>
          <p:cNvPr id="72707" name="内容占位符 2"/>
          <p:cNvSpPr>
            <a:spLocks noGrp="1"/>
          </p:cNvSpPr>
          <p:nvPr>
            <p:ph idx="1"/>
          </p:nvPr>
        </p:nvSpPr>
        <p:spPr/>
        <p:txBody>
          <a:bodyPr/>
          <a:lstStyle/>
          <a:p>
            <a:r>
              <a:rPr lang="zh-CN" altLang="en-US" smtClean="0"/>
              <a:t>阅读教材</a:t>
            </a:r>
            <a:endParaRPr lang="en-US" altLang="zh-CN" smtClean="0"/>
          </a:p>
          <a:p>
            <a:r>
              <a:rPr lang="zh-CN" altLang="en-US" smtClean="0"/>
              <a:t>完成书后习题</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r>
              <a:rPr lang="en-US" altLang="zh-CN" dirty="0" smtClean="0">
                <a:effectLst/>
              </a:rPr>
              <a:t>CPU</a:t>
            </a:r>
            <a:endParaRPr lang="zh-CN" altLang="en-US" dirty="0"/>
          </a:p>
        </p:txBody>
      </p:sp>
      <p:sp>
        <p:nvSpPr>
          <p:cNvPr id="9219" name="内容占位符 2"/>
          <p:cNvSpPr>
            <a:spLocks noGrp="1"/>
          </p:cNvSpPr>
          <p:nvPr>
            <p:ph idx="1"/>
          </p:nvPr>
        </p:nvSpPr>
        <p:spPr/>
        <p:txBody>
          <a:bodyPr/>
          <a:lstStyle/>
          <a:p>
            <a:pPr marL="0" indent="0">
              <a:buFontTx/>
              <a:buNone/>
            </a:pPr>
            <a:r>
              <a:rPr lang="zh-CN" altLang="zh-CN" smtClean="0"/>
              <a:t>CPU的主要性能指标</a:t>
            </a:r>
            <a:endParaRPr lang="en-US" altLang="zh-CN" smtClean="0"/>
          </a:p>
          <a:p>
            <a:pPr marL="0" indent="0">
              <a:buFontTx/>
              <a:buNone/>
            </a:pPr>
            <a:r>
              <a:rPr lang="zh-CN" altLang="zh-CN" smtClean="0"/>
              <a:t>（</a:t>
            </a:r>
            <a:r>
              <a:rPr lang="en-US" altLang="zh-CN" smtClean="0"/>
              <a:t>1</a:t>
            </a:r>
            <a:r>
              <a:rPr lang="zh-CN" altLang="zh-CN" smtClean="0"/>
              <a:t>）主频。主频就是</a:t>
            </a:r>
            <a:r>
              <a:rPr lang="en-US" altLang="zh-CN" smtClean="0"/>
              <a:t>CPU</a:t>
            </a:r>
            <a:r>
              <a:rPr lang="zh-CN" altLang="zh-CN" smtClean="0"/>
              <a:t>时钟频率，也是</a:t>
            </a:r>
            <a:r>
              <a:rPr lang="en-US" altLang="zh-CN" smtClean="0"/>
              <a:t>CPU</a:t>
            </a:r>
            <a:r>
              <a:rPr lang="zh-CN" altLang="zh-CN" smtClean="0"/>
              <a:t>内核的工作频率，它标识</a:t>
            </a:r>
            <a:r>
              <a:rPr lang="en-US" altLang="zh-CN" smtClean="0"/>
              <a:t>CPU</a:t>
            </a:r>
            <a:r>
              <a:rPr lang="zh-CN" altLang="zh-CN" smtClean="0"/>
              <a:t>的运算速度，一般以</a:t>
            </a:r>
            <a:r>
              <a:rPr lang="en-US" altLang="zh-CN" smtClean="0"/>
              <a:t>MHz</a:t>
            </a:r>
            <a:r>
              <a:rPr lang="zh-CN" altLang="zh-CN" smtClean="0"/>
              <a:t>和</a:t>
            </a:r>
            <a:r>
              <a:rPr lang="en-US" altLang="zh-CN" smtClean="0"/>
              <a:t>GHz</a:t>
            </a:r>
            <a:r>
              <a:rPr lang="zh-CN" altLang="zh-CN" smtClean="0"/>
              <a:t>为单位</a:t>
            </a:r>
            <a:r>
              <a:rPr lang="zh-CN" altLang="en-US" smtClean="0"/>
              <a:t>。</a:t>
            </a:r>
            <a:endParaRPr lang="en-US" altLang="zh-CN" smtClean="0"/>
          </a:p>
          <a:p>
            <a:pPr marL="0" indent="0">
              <a:buFontTx/>
              <a:buNone/>
            </a:pPr>
            <a:r>
              <a:rPr lang="en-US" altLang="zh-CN" smtClean="0"/>
              <a:t>	</a:t>
            </a:r>
            <a:r>
              <a:rPr lang="zh-CN" altLang="zh-CN" smtClean="0"/>
              <a:t>目前的</a:t>
            </a:r>
            <a:r>
              <a:rPr lang="en-US" altLang="zh-CN" smtClean="0"/>
              <a:t>CPU</a:t>
            </a:r>
            <a:r>
              <a:rPr lang="zh-CN" altLang="zh-CN" smtClean="0"/>
              <a:t>主频已经达到</a:t>
            </a:r>
            <a:r>
              <a:rPr lang="en-US" altLang="zh-CN" smtClean="0"/>
              <a:t>4GHz</a:t>
            </a:r>
            <a:r>
              <a:rPr lang="zh-CN" altLang="zh-CN" smtClean="0"/>
              <a:t>或更高</a:t>
            </a:r>
            <a:endParaRPr lang="en-US" altLang="zh-CN" smtClean="0"/>
          </a:p>
          <a:p>
            <a:pPr marL="0" indent="0">
              <a:buFontTx/>
              <a:buNone/>
            </a:pPr>
            <a:r>
              <a:rPr lang="en-US" altLang="zh-CN" smtClean="0"/>
              <a:t>	</a:t>
            </a:r>
            <a:r>
              <a:rPr lang="zh-CN" altLang="zh-CN" smtClean="0"/>
              <a:t>因为工艺限制和功耗的原因，</a:t>
            </a:r>
            <a:r>
              <a:rPr lang="en-US" altLang="zh-CN" smtClean="0"/>
              <a:t>CPU</a:t>
            </a:r>
            <a:r>
              <a:rPr lang="zh-CN" altLang="zh-CN" smtClean="0"/>
              <a:t>的主频不能无限制增长，只能限制在</a:t>
            </a:r>
            <a:r>
              <a:rPr lang="en-US" altLang="zh-CN" smtClean="0"/>
              <a:t>4GHz</a:t>
            </a:r>
            <a:r>
              <a:rPr lang="zh-CN" altLang="zh-CN" smtClean="0"/>
              <a:t>或稍高</a:t>
            </a:r>
          </a:p>
          <a:p>
            <a:pPr marL="0" indent="0">
              <a:buFontTx/>
              <a:buNone/>
            </a:pPr>
            <a:endParaRPr lang="zh-CN" altLang="en-US" smtClean="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defRPr/>
            </a:pPr>
            <a:endParaRPr lang="zh-CN" altLang="en-US"/>
          </a:p>
        </p:txBody>
      </p:sp>
      <p:sp>
        <p:nvSpPr>
          <p:cNvPr id="10243" name="内容占位符 2"/>
          <p:cNvSpPr>
            <a:spLocks noGrp="1"/>
          </p:cNvSpPr>
          <p:nvPr>
            <p:ph idx="1"/>
          </p:nvPr>
        </p:nvSpPr>
        <p:spPr/>
        <p:txBody>
          <a:bodyPr/>
          <a:lstStyle/>
          <a:p>
            <a:pPr marL="0" indent="0">
              <a:buFontTx/>
              <a:buNone/>
            </a:pPr>
            <a:r>
              <a:rPr lang="zh-CN" altLang="zh-CN" smtClean="0"/>
              <a:t>（</a:t>
            </a:r>
            <a:r>
              <a:rPr lang="en-US" altLang="zh-CN" smtClean="0"/>
              <a:t>2</a:t>
            </a:r>
            <a:r>
              <a:rPr lang="zh-CN" altLang="zh-CN" smtClean="0"/>
              <a:t>）字长</a:t>
            </a:r>
            <a:endParaRPr lang="en-US" altLang="zh-CN" smtClean="0"/>
          </a:p>
          <a:p>
            <a:pPr marL="0" indent="0">
              <a:buFontTx/>
              <a:buNone/>
            </a:pPr>
            <a:r>
              <a:rPr lang="zh-CN" altLang="zh-CN" smtClean="0"/>
              <a:t>字长是计算机能直接处理的二进制位数</a:t>
            </a:r>
            <a:r>
              <a:rPr lang="zh-CN" altLang="en-US" smtClean="0"/>
              <a:t>。</a:t>
            </a:r>
            <a:endParaRPr lang="en-US" altLang="zh-CN" smtClean="0"/>
          </a:p>
          <a:p>
            <a:pPr marL="0" indent="0">
              <a:buFontTx/>
              <a:buNone/>
            </a:pPr>
            <a:r>
              <a:rPr lang="zh-CN" altLang="zh-CN" smtClean="0"/>
              <a:t>决定计算机的运算能力，字长越长，运算精度越高</a:t>
            </a:r>
            <a:endParaRPr lang="en-US" altLang="zh-CN" smtClean="0"/>
          </a:p>
          <a:p>
            <a:pPr marL="0" indent="0">
              <a:buFontTx/>
              <a:buNone/>
            </a:pPr>
            <a:r>
              <a:rPr lang="zh-CN" altLang="zh-CN" smtClean="0"/>
              <a:t>决定计算机的寻址能力，字长越长，寻址能力越强</a:t>
            </a:r>
            <a:endParaRPr lang="en-US" altLang="zh-CN" smtClean="0"/>
          </a:p>
          <a:p>
            <a:pPr marL="0" indent="0">
              <a:buFontTx/>
              <a:buNone/>
            </a:pPr>
            <a:r>
              <a:rPr lang="zh-CN" altLang="en-US" smtClean="0"/>
              <a:t>如</a:t>
            </a:r>
            <a:r>
              <a:rPr lang="en-US" altLang="zh-CN" smtClean="0"/>
              <a:t>32</a:t>
            </a:r>
            <a:r>
              <a:rPr lang="zh-CN" altLang="en-US" smtClean="0"/>
              <a:t>位，</a:t>
            </a:r>
            <a:r>
              <a:rPr lang="en-US" altLang="zh-CN" smtClean="0"/>
              <a:t>64</a:t>
            </a:r>
            <a:r>
              <a:rPr lang="zh-CN" altLang="en-US" smtClean="0"/>
              <a:t>位。</a:t>
            </a:r>
          </a:p>
        </p:txBody>
      </p:sp>
    </p:spTree>
  </p:cSld>
  <p:clrMapOvr>
    <a:masterClrMapping/>
  </p:clrMapOvr>
</p:sld>
</file>

<file path=ppt/theme/theme1.xml><?xml version="1.0" encoding="utf-8"?>
<a:theme xmlns:a="http://schemas.openxmlformats.org/drawingml/2006/main" name="宁爱军大学计算机基础">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7"/>
      </a:accent6>
      <a:hlink>
        <a:srgbClr val="CCCCFF"/>
      </a:hlink>
      <a:folHlink>
        <a:srgbClr val="B2B2B2"/>
      </a:folHlink>
    </a:clrScheme>
    <a:fontScheme name="">
      <a:majorFont>
        <a:latin typeface="华文新魏"/>
        <a:ea typeface="华文新魏"/>
        <a:cs typeface=""/>
      </a:majorFont>
      <a:minorFont>
        <a:latin typeface="Arial Narrow"/>
        <a:ea typeface="华文新魏"/>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宁爱军大学计算机基础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宁爱军大学计算机基础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宁爱军大学计算机基础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宁爱军大学计算机基础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宁爱军大学计算机基础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宁爱军大学计算机基础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宁爱军大学计算机基础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7"/>
      </a:accent6>
      <a:hlink>
        <a:srgbClr val="CCCCFF"/>
      </a:hlink>
      <a:folHlink>
        <a:srgbClr val="B2B2B2"/>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7"/>
      </a:accent6>
      <a:hlink>
        <a:srgbClr val="CCCCFF"/>
      </a:hlink>
      <a:folHlink>
        <a:srgbClr val="B2B2B2"/>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宁爱军大学计算机基础</Template>
  <TotalTime>614</TotalTime>
  <Pages>0</Pages>
  <Words>3411</Words>
  <Characters>0</Characters>
  <Application>Microsoft Office PowerPoint</Application>
  <DocSecurity>0</DocSecurity>
  <PresentationFormat>全屏显示(4:3)</PresentationFormat>
  <Lines>0</Lines>
  <Paragraphs>250</Paragraphs>
  <Slides>70</Slides>
  <Notes>0</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70</vt:i4>
      </vt:variant>
    </vt:vector>
  </HeadingPairs>
  <TitlesOfParts>
    <vt:vector size="81" baseType="lpstr">
      <vt:lpstr>Times New Roman</vt:lpstr>
      <vt:lpstr>宋体</vt:lpstr>
      <vt:lpstr>Arial</vt:lpstr>
      <vt:lpstr>华文新魏</vt:lpstr>
      <vt:lpstr>Arial Narrow</vt:lpstr>
      <vt:lpstr>Gulim</vt:lpstr>
      <vt:lpstr>Copperplate Gothic Bold</vt:lpstr>
      <vt:lpstr>隶书</vt:lpstr>
      <vt:lpstr>宁爱军大学计算机基础</vt:lpstr>
      <vt:lpstr>Photoshop.Image.6</vt:lpstr>
      <vt:lpstr>Visio.Drawing.11</vt:lpstr>
      <vt:lpstr>3计算机硬件的基本思维</vt:lpstr>
      <vt:lpstr>目  录</vt:lpstr>
      <vt:lpstr>现代计算机的组成</vt:lpstr>
      <vt:lpstr>3.1  现代计算机的结构</vt:lpstr>
      <vt:lpstr>现代计算机的结构</vt:lpstr>
      <vt:lpstr>3.1.2  主板</vt:lpstr>
      <vt:lpstr>3.1.3  微处理器CPU</vt:lpstr>
      <vt:lpstr>CPU</vt:lpstr>
      <vt:lpstr>PowerPoint 演示文稿</vt:lpstr>
      <vt:lpstr>PowerPoint 演示文稿</vt:lpstr>
      <vt:lpstr>PowerPoint 演示文稿</vt:lpstr>
      <vt:lpstr>PowerPoint 演示文稿</vt:lpstr>
      <vt:lpstr>3.1.4  计算机的存储体系</vt:lpstr>
      <vt:lpstr>PowerPoint 演示文稿</vt:lpstr>
      <vt:lpstr>1．寄存器</vt:lpstr>
      <vt:lpstr>2．内存</vt:lpstr>
      <vt:lpstr>内存</vt:lpstr>
      <vt:lpstr>内存</vt:lpstr>
      <vt:lpstr>3．高速缓存Cache</vt:lpstr>
      <vt:lpstr>高速缓存Cache</vt:lpstr>
      <vt:lpstr>4．硬盘</vt:lpstr>
      <vt:lpstr>硬盘</vt:lpstr>
      <vt:lpstr>硬盘</vt:lpstr>
      <vt:lpstr>硬盘</vt:lpstr>
      <vt:lpstr>硬盘</vt:lpstr>
      <vt:lpstr>4．移动存储设备</vt:lpstr>
      <vt:lpstr>移动存储设备</vt:lpstr>
      <vt:lpstr>计算机的存储体系</vt:lpstr>
      <vt:lpstr>3.1.5  输入设备和输出设备</vt:lpstr>
      <vt:lpstr>1．输入设备-穿孔纸带</vt:lpstr>
      <vt:lpstr>2．输入设备-键盘</vt:lpstr>
      <vt:lpstr>3．输入设备-鼠标</vt:lpstr>
      <vt:lpstr>4．输入设备-扫描仪</vt:lpstr>
      <vt:lpstr>5．输入设备-手写笔</vt:lpstr>
      <vt:lpstr>6．输入和输出设备-触摸屏</vt:lpstr>
      <vt:lpstr>7．输出设备-显示器</vt:lpstr>
      <vt:lpstr>显卡</vt:lpstr>
      <vt:lpstr>8．输出设备-打印机</vt:lpstr>
      <vt:lpstr>9．输出设备-3D打印机</vt:lpstr>
      <vt:lpstr>10．输入和输出设备-声卡</vt:lpstr>
      <vt:lpstr>PowerPoint 演示文稿</vt:lpstr>
      <vt:lpstr>3.1.6  接口</vt:lpstr>
      <vt:lpstr>接口</vt:lpstr>
      <vt:lpstr>1．硬盘接口</vt:lpstr>
      <vt:lpstr>硬盘接口</vt:lpstr>
      <vt:lpstr>硬盘接口</vt:lpstr>
      <vt:lpstr>硬盘接口</vt:lpstr>
      <vt:lpstr>硬盘接口</vt:lpstr>
      <vt:lpstr>2．USB接口</vt:lpstr>
      <vt:lpstr>3．PCI和PCI-E接口</vt:lpstr>
      <vt:lpstr>4．图形显示接口</vt:lpstr>
      <vt:lpstr> 3.1.7  选购计算机策略</vt:lpstr>
      <vt:lpstr>选购计算机策略</vt:lpstr>
      <vt:lpstr>选购计算机策略</vt:lpstr>
      <vt:lpstr>选购计算机策略</vt:lpstr>
      <vt:lpstr>选购计算机策略</vt:lpstr>
      <vt:lpstr>选购计算机策略</vt:lpstr>
      <vt:lpstr>3.2  计算机的应用领域</vt:lpstr>
      <vt:lpstr>2．数据处理</vt:lpstr>
      <vt:lpstr>3．过程控制</vt:lpstr>
      <vt:lpstr>4．计算机辅助工程</vt:lpstr>
      <vt:lpstr>5．人工智能</vt:lpstr>
      <vt:lpstr>PowerPoint 演示文稿</vt:lpstr>
      <vt:lpstr>6．计算机网络</vt:lpstr>
      <vt:lpstr>3.3  单片机</vt:lpstr>
      <vt:lpstr>单片机</vt:lpstr>
      <vt:lpstr>3.4  高性能计算与分布式计算</vt:lpstr>
      <vt:lpstr>1.高性能计算</vt:lpstr>
      <vt:lpstr>2．分布式计算</vt:lpstr>
      <vt:lpstr>学习要求</vt:lpstr>
    </vt:vector>
  </TitlesOfParts>
  <Manager/>
  <Company/>
  <LinksUpToDate>false</LinksUpToDate>
  <CharactersWithSpaces>0</CharactersWithSpaces>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第9章 网络技术基础</dc:title>
  <dc:subject/>
  <dc:creator>番茄花园</dc:creator>
  <cp:keywords/>
  <dc:description/>
  <cp:lastModifiedBy>雨林木风</cp:lastModifiedBy>
  <cp:revision>893</cp:revision>
  <cp:lastPrinted>1999-06-03T07:41:47Z</cp:lastPrinted>
  <dcterms:created xsi:type="dcterms:W3CDTF">2009-08-24T06:32:15Z</dcterms:created>
  <dcterms:modified xsi:type="dcterms:W3CDTF">2018-09-12T23:01:14Z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2052-10.1.0.7023</vt:lpwstr>
  </property>
</Properties>
</file>

<file path=docProps/thumbnail.jpeg>
</file>